
<file path=[Content_Types].xml><?xml version="1.0" encoding="utf-8"?>
<Types xmlns="http://schemas.openxmlformats.org/package/2006/content-types">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changesInfos/changesInfo1.xml" ContentType="application/vnd.ms-powerpoint.changesinfo+xml"/>
  <Override PartName="/ppt/revisionInfo.xml" ContentType="application/vnd.ms-powerpoint.revisioninfo+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5"/>
  </p:notesMasterIdLst>
  <p:handoutMasterIdLst>
    <p:handoutMasterId r:id="rId6"/>
  </p:handoutMasterIdLst>
  <p:sldIdLst>
    <p:sldId id="371" r:id="rId2"/>
    <p:sldId id="372" r:id="rId3"/>
    <p:sldId id="370" r:id="rId4"/>
  </p:sldIdLst>
  <p:sldSz cx="9906000" cy="6858000" type="A4"/>
  <p:notesSz cx="7099300" cy="10234613"/>
  <p:defaultText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414">
          <p15:clr>
            <a:srgbClr val="A4A3A4"/>
          </p15:clr>
        </p15:guide>
        <p15:guide id="2" pos="126">
          <p15:clr>
            <a:srgbClr val="A4A3A4"/>
          </p15:clr>
        </p15:guide>
      </p15:sldGuideLst>
    </p:ext>
    <p:ext uri="{2D200454-40CA-4A62-9FC3-DE9A4176ACB9}">
      <p15:notesGuideLst xmlns:p15="http://schemas.microsoft.com/office/powerpoint/2012/main">
        <p15:guide id="1" orient="horz" pos="3224" userDrawn="1">
          <p15:clr>
            <a:srgbClr val="A4A3A4"/>
          </p15:clr>
        </p15:guide>
        <p15:guide id="2" pos="2237" userDrawn="1">
          <p15:clr>
            <a:srgbClr val="A4A3A4"/>
          </p15:clr>
        </p15:guide>
      </p15:notes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BBB842A5-1FB0-2167-4C47-C217B3B5581A}" name="Windows ユーザー" initials="W" userId="Windows ユーザー" providerId="None"/>
  <p188:author id="{F9BDFEBE-B8CF-2184-A839-C7B3BF96691F}" name="夏音 江木" initials="夏音" userId="S::kanon.egi@toppan.co.jp::5f88f5df-a9f6-4f8f-9037-963cf7c55798" providerId="AD"/>
  <p188:author id="{57E0C4E0-4785-D415-8525-E4F065E3F14D}" name="凸版印刷" initials="A" userId="凸版印刷" providerId="None"/>
</p188: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99D6EC"/>
    <a:srgbClr val="FF5A00"/>
    <a:srgbClr val="0098D0"/>
    <a:srgbClr val="0064C8"/>
    <a:srgbClr val="B197D3"/>
    <a:srgbClr val="FFBE3C"/>
    <a:srgbClr val="0000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A5E52F6C-1CDE-429C-A35E-33A1408E8CF0}" v="8" dt="2024-12-12T08:27:15.093"/>
  </p1510:revLst>
</p1510:revInfo>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BC89EF96-8CEA-46FF-86C4-4CE0E7609802}" styleName="淡色スタイル 3 - アクセント 1">
    <a:wholeTbl>
      <a:tcTxStyle>
        <a:fontRef idx="minor">
          <a:scrgbClr r="0" g="0" b="0"/>
        </a:fontRef>
        <a:schemeClr val="tx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noFill/>
        </a:fill>
      </a:tcStyle>
    </a:wholeTbl>
    <a:band1H>
      <a:tcStyle>
        <a:tcBdr/>
        <a:fill>
          <a:solidFill>
            <a:schemeClr val="accent1">
              <a:alpha val="20000"/>
            </a:schemeClr>
          </a:solidFill>
        </a:fill>
      </a:tcStyle>
    </a:band1H>
    <a:band1V>
      <a:tcStyle>
        <a:tcBdr/>
        <a:fill>
          <a:solidFill>
            <a:schemeClr val="accent1">
              <a:alpha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noFill/>
        </a:fill>
      </a:tcStyle>
    </a:lastRow>
    <a:firstRow>
      <a:tcTxStyle b="on"/>
      <a:tcStyle>
        <a:tcBdr>
          <a:bottom>
            <a:ln w="25400" cmpd="sng">
              <a:solidFill>
                <a:schemeClr val="accent1"/>
              </a:solidFill>
            </a:ln>
          </a:bottom>
        </a:tcBdr>
        <a:fill>
          <a:no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987" autoAdjust="0"/>
    <p:restoredTop sz="94647" autoAdjust="0"/>
  </p:normalViewPr>
  <p:slideViewPr>
    <p:cSldViewPr>
      <p:cViewPr varScale="1">
        <p:scale>
          <a:sx n="93" d="100"/>
          <a:sy n="93" d="100"/>
        </p:scale>
        <p:origin x="922" y="72"/>
      </p:cViewPr>
      <p:guideLst>
        <p:guide orient="horz" pos="414"/>
        <p:guide pos="126"/>
      </p:guideLst>
    </p:cSldViewPr>
  </p:slideViewPr>
  <p:outlineViewPr>
    <p:cViewPr>
      <p:scale>
        <a:sx n="33" d="100"/>
        <a:sy n="33" d="100"/>
      </p:scale>
      <p:origin x="0" y="7668"/>
    </p:cViewPr>
  </p:outlineViewPr>
  <p:notesTextViewPr>
    <p:cViewPr>
      <p:scale>
        <a:sx n="1" d="1"/>
        <a:sy n="1" d="1"/>
      </p:scale>
      <p:origin x="0" y="0"/>
    </p:cViewPr>
  </p:notesTextViewPr>
  <p:sorterViewPr>
    <p:cViewPr>
      <p:scale>
        <a:sx n="100" d="100"/>
        <a:sy n="100" d="100"/>
      </p:scale>
      <p:origin x="0" y="0"/>
    </p:cViewPr>
  </p:sorterViewPr>
  <p:notesViewPr>
    <p:cSldViewPr>
      <p:cViewPr>
        <p:scale>
          <a:sx n="90" d="100"/>
          <a:sy n="90" d="100"/>
        </p:scale>
        <p:origin x="-2070" y="-72"/>
      </p:cViewPr>
      <p:guideLst>
        <p:guide orient="horz" pos="3224"/>
        <p:guide pos="2237"/>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13" Type="http://schemas.microsoft.com/office/2018/10/relationships/authors" Target="authors.xml"/><Relationship Id="rId3" Type="http://schemas.openxmlformats.org/officeDocument/2006/relationships/slide" Target="slides/slide2.xml"/><Relationship Id="rId7" Type="http://schemas.openxmlformats.org/officeDocument/2006/relationships/presProps" Target="presProps.xml"/><Relationship Id="rId12" Type="http://schemas.microsoft.com/office/2015/10/relationships/revisionInfo" Target="revisionInfo.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handoutMaster" Target="handoutMasters/handoutMaster1.xml"/><Relationship Id="rId11" Type="http://schemas.microsoft.com/office/2016/11/relationships/changesInfo" Target="changesInfos/changesInfo1.xml"/><Relationship Id="rId5" Type="http://schemas.openxmlformats.org/officeDocument/2006/relationships/notesMaster" Target="notesMasters/notesMaster1.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村上 裕樹" userId="aec4e571-4ac3-493b-a694-69a8bacaab55" providerId="ADAL" clId="{A5E52F6C-1CDE-429C-A35E-33A1408E8CF0}"/>
    <pc:docChg chg="undo redo custSel modSld">
      <pc:chgData name="村上 裕樹" userId="aec4e571-4ac3-493b-a694-69a8bacaab55" providerId="ADAL" clId="{A5E52F6C-1CDE-429C-A35E-33A1408E8CF0}" dt="2024-12-12T08:27:45.916" v="53" actId="478"/>
      <pc:docMkLst>
        <pc:docMk/>
      </pc:docMkLst>
      <pc:sldChg chg="modSp mod">
        <pc:chgData name="村上 裕樹" userId="aec4e571-4ac3-493b-a694-69a8bacaab55" providerId="ADAL" clId="{A5E52F6C-1CDE-429C-A35E-33A1408E8CF0}" dt="2024-12-12T08:27:07.416" v="43" actId="1076"/>
        <pc:sldMkLst>
          <pc:docMk/>
          <pc:sldMk cId="4183511406" sldId="371"/>
        </pc:sldMkLst>
        <pc:spChg chg="mod">
          <ac:chgData name="村上 裕樹" userId="aec4e571-4ac3-493b-a694-69a8bacaab55" providerId="ADAL" clId="{A5E52F6C-1CDE-429C-A35E-33A1408E8CF0}" dt="2024-12-12T05:48:09.009" v="1" actId="1076"/>
          <ac:spMkLst>
            <pc:docMk/>
            <pc:sldMk cId="4183511406" sldId="371"/>
            <ac:spMk id="17" creationId="{C871D348-D289-E201-01A0-7AD47B3C4AA6}"/>
          </ac:spMkLst>
        </pc:spChg>
        <pc:spChg chg="mod">
          <ac:chgData name="村上 裕樹" userId="aec4e571-4ac3-493b-a694-69a8bacaab55" providerId="ADAL" clId="{A5E52F6C-1CDE-429C-A35E-33A1408E8CF0}" dt="2024-12-12T08:27:07.416" v="43" actId="1076"/>
          <ac:spMkLst>
            <pc:docMk/>
            <pc:sldMk cId="4183511406" sldId="371"/>
            <ac:spMk id="40" creationId="{0C5CF20E-3C97-1D67-2D1A-F5D3822C7C98}"/>
          </ac:spMkLst>
        </pc:spChg>
      </pc:sldChg>
      <pc:sldChg chg="delSp modSp mod">
        <pc:chgData name="村上 裕樹" userId="aec4e571-4ac3-493b-a694-69a8bacaab55" providerId="ADAL" clId="{A5E52F6C-1CDE-429C-A35E-33A1408E8CF0}" dt="2024-12-12T08:27:45.916" v="53" actId="478"/>
        <pc:sldMkLst>
          <pc:docMk/>
          <pc:sldMk cId="307361405" sldId="372"/>
        </pc:sldMkLst>
        <pc:spChg chg="del mod">
          <ac:chgData name="村上 裕樹" userId="aec4e571-4ac3-493b-a694-69a8bacaab55" providerId="ADAL" clId="{A5E52F6C-1CDE-429C-A35E-33A1408E8CF0}" dt="2024-12-12T08:27:45.916" v="53" actId="478"/>
          <ac:spMkLst>
            <pc:docMk/>
            <pc:sldMk cId="307361405" sldId="372"/>
            <ac:spMk id="3" creationId="{65277084-B3DA-B366-71A6-3850A60B1D61}"/>
          </ac:spMkLst>
        </pc:spChg>
        <pc:spChg chg="mod">
          <ac:chgData name="村上 裕樹" userId="aec4e571-4ac3-493b-a694-69a8bacaab55" providerId="ADAL" clId="{A5E52F6C-1CDE-429C-A35E-33A1408E8CF0}" dt="2024-12-12T08:27:39.678" v="51" actId="14100"/>
          <ac:spMkLst>
            <pc:docMk/>
            <pc:sldMk cId="307361405" sldId="372"/>
            <ac:spMk id="13" creationId="{1A3FE030-F2F0-30DB-02FA-274D3D98AA32}"/>
          </ac:spMkLst>
        </pc:spChg>
        <pc:spChg chg="mod">
          <ac:chgData name="村上 裕樹" userId="aec4e571-4ac3-493b-a694-69a8bacaab55" providerId="ADAL" clId="{A5E52F6C-1CDE-429C-A35E-33A1408E8CF0}" dt="2024-12-12T05:48:38.479" v="3" actId="1076"/>
          <ac:spMkLst>
            <pc:docMk/>
            <pc:sldMk cId="307361405" sldId="372"/>
            <ac:spMk id="17" creationId="{6D50B12A-D729-1AC2-85A1-0A02C495AB1C}"/>
          </ac:spMkLst>
        </pc:spChg>
      </pc:sldChg>
    </pc:docChg>
  </pc:docChgLst>
  <pc:docChgLst>
    <pc:chgData name="大村 麻里" userId="20c9877a-d270-4efc-9fb2-962970fa563c" providerId="ADAL" clId="{8A351C48-751F-4CDA-BDED-0D0D129C9912}"/>
    <pc:docChg chg="modSld">
      <pc:chgData name="大村 麻里" userId="20c9877a-d270-4efc-9fb2-962970fa563c" providerId="ADAL" clId="{8A351C48-751F-4CDA-BDED-0D0D129C9912}" dt="2024-12-12T04:11:28.587" v="4" actId="1076"/>
      <pc:docMkLst>
        <pc:docMk/>
      </pc:docMkLst>
      <pc:sldChg chg="modSp mod">
        <pc:chgData name="大村 麻里" userId="20c9877a-d270-4efc-9fb2-962970fa563c" providerId="ADAL" clId="{8A351C48-751F-4CDA-BDED-0D0D129C9912}" dt="2024-12-12T00:50:15.503" v="3" actId="1076"/>
        <pc:sldMkLst>
          <pc:docMk/>
          <pc:sldMk cId="1506022566" sldId="370"/>
        </pc:sldMkLst>
        <pc:spChg chg="mod">
          <ac:chgData name="大村 麻里" userId="20c9877a-d270-4efc-9fb2-962970fa563c" providerId="ADAL" clId="{8A351C48-751F-4CDA-BDED-0D0D129C9912}" dt="2024-12-12T00:50:15.503" v="3" actId="1076"/>
          <ac:spMkLst>
            <pc:docMk/>
            <pc:sldMk cId="1506022566" sldId="370"/>
            <ac:spMk id="29" creationId="{1C506299-9195-805D-8239-FC9216B61B98}"/>
          </ac:spMkLst>
        </pc:spChg>
      </pc:sldChg>
      <pc:sldChg chg="modSp mod">
        <pc:chgData name="大村 麻里" userId="20c9877a-d270-4efc-9fb2-962970fa563c" providerId="ADAL" clId="{8A351C48-751F-4CDA-BDED-0D0D129C9912}" dt="2024-12-12T04:11:28.587" v="4" actId="1076"/>
        <pc:sldMkLst>
          <pc:docMk/>
          <pc:sldMk cId="307361405" sldId="372"/>
        </pc:sldMkLst>
        <pc:spChg chg="mod">
          <ac:chgData name="大村 麻里" userId="20c9877a-d270-4efc-9fb2-962970fa563c" providerId="ADAL" clId="{8A351C48-751F-4CDA-BDED-0D0D129C9912}" dt="2024-12-12T04:11:28.587" v="4" actId="1076"/>
          <ac:spMkLst>
            <pc:docMk/>
            <pc:sldMk cId="307361405" sldId="372"/>
            <ac:spMk id="17" creationId="{6D50B12A-D729-1AC2-85A1-0A02C495AB1C}"/>
          </ac:spMkLst>
        </pc:spChg>
      </pc:sldChg>
    </pc:docChg>
  </pc:docChgLst>
</pc:chgInfo>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3076364" cy="511731"/>
          </a:xfrm>
          <a:prstGeom prst="rect">
            <a:avLst/>
          </a:prstGeom>
        </p:spPr>
        <p:txBody>
          <a:bodyPr vert="horz" lIns="95463" tIns="47732" rIns="95463" bIns="47732" rtlCol="0"/>
          <a:lstStyle>
            <a:lvl1pPr algn="l">
              <a:defRPr sz="1300"/>
            </a:lvl1pPr>
          </a:lstStyle>
          <a:p>
            <a:endParaRPr kumimoji="1" lang="ja-JP" altLang="en-US"/>
          </a:p>
        </p:txBody>
      </p:sp>
      <p:sp>
        <p:nvSpPr>
          <p:cNvPr id="3" name="日付プレースホルダー 2"/>
          <p:cNvSpPr>
            <a:spLocks noGrp="1"/>
          </p:cNvSpPr>
          <p:nvPr>
            <p:ph type="dt" sz="quarter" idx="1"/>
          </p:nvPr>
        </p:nvSpPr>
        <p:spPr>
          <a:xfrm>
            <a:off x="4021294" y="0"/>
            <a:ext cx="3076364" cy="511731"/>
          </a:xfrm>
          <a:prstGeom prst="rect">
            <a:avLst/>
          </a:prstGeom>
        </p:spPr>
        <p:txBody>
          <a:bodyPr vert="horz" lIns="95463" tIns="47732" rIns="95463" bIns="47732" rtlCol="0"/>
          <a:lstStyle>
            <a:lvl1pPr algn="r">
              <a:defRPr sz="1300"/>
            </a:lvl1pPr>
          </a:lstStyle>
          <a:p>
            <a:r>
              <a:rPr lang="ja-JP" altLang="en-US" sz="1500" dirty="0">
                <a:latin typeface="ＭＳ Ｐゴシック" pitchFamily="50" charset="-128"/>
                <a:ea typeface="ＭＳ Ｐゴシック" pitchFamily="50" charset="-128"/>
              </a:rPr>
              <a:t>機密性○</a:t>
            </a:r>
          </a:p>
        </p:txBody>
      </p:sp>
      <p:sp>
        <p:nvSpPr>
          <p:cNvPr id="4" name="フッター プレースホルダー 3"/>
          <p:cNvSpPr>
            <a:spLocks noGrp="1"/>
          </p:cNvSpPr>
          <p:nvPr>
            <p:ph type="ftr" sz="quarter" idx="2"/>
          </p:nvPr>
        </p:nvSpPr>
        <p:spPr>
          <a:xfrm>
            <a:off x="0" y="9721106"/>
            <a:ext cx="3076364" cy="511731"/>
          </a:xfrm>
          <a:prstGeom prst="rect">
            <a:avLst/>
          </a:prstGeom>
        </p:spPr>
        <p:txBody>
          <a:bodyPr vert="horz" lIns="95463" tIns="47732" rIns="95463" bIns="47732" rtlCol="0" anchor="b"/>
          <a:lstStyle>
            <a:lvl1pPr algn="l">
              <a:defRPr sz="1300"/>
            </a:lvl1pPr>
          </a:lstStyle>
          <a:p>
            <a:endParaRPr kumimoji="1" lang="ja-JP" altLang="en-US"/>
          </a:p>
        </p:txBody>
      </p:sp>
      <p:sp>
        <p:nvSpPr>
          <p:cNvPr id="5" name="スライド番号プレースホルダー 4"/>
          <p:cNvSpPr>
            <a:spLocks noGrp="1"/>
          </p:cNvSpPr>
          <p:nvPr>
            <p:ph type="sldNum" sz="quarter" idx="3"/>
          </p:nvPr>
        </p:nvSpPr>
        <p:spPr>
          <a:xfrm>
            <a:off x="4021294" y="9721106"/>
            <a:ext cx="3076364" cy="511731"/>
          </a:xfrm>
          <a:prstGeom prst="rect">
            <a:avLst/>
          </a:prstGeom>
        </p:spPr>
        <p:txBody>
          <a:bodyPr vert="horz" lIns="95463" tIns="47732" rIns="95463" bIns="47732" rtlCol="0" anchor="b"/>
          <a:lstStyle>
            <a:lvl1pPr algn="r">
              <a:defRPr sz="1300"/>
            </a:lvl1pPr>
          </a:lstStyle>
          <a:p>
            <a:fld id="{A60C1D9C-4153-45A3-ABA8-5AC906D32479}" type="slidenum">
              <a:rPr kumimoji="1" lang="ja-JP" altLang="en-US" smtClean="0"/>
              <a:t>‹#›</a:t>
            </a:fld>
            <a:endParaRPr kumimoji="1" lang="ja-JP" altLang="en-US"/>
          </a:p>
        </p:txBody>
      </p:sp>
    </p:spTree>
    <p:extLst>
      <p:ext uri="{BB962C8B-B14F-4D97-AF65-F5344CB8AC3E}">
        <p14:creationId xmlns:p14="http://schemas.microsoft.com/office/powerpoint/2010/main" val="1456108798"/>
      </p:ext>
    </p:extLst>
  </p:cSld>
  <p:clrMap bg1="lt1" tx1="dk1" bg2="lt2" tx2="dk2" accent1="accent1" accent2="accent2" accent3="accent3" accent4="accent4" accent5="accent5" accent6="accent6" hlink="hlink" folHlink="folHlink"/>
  <p:hf sldNum="0" hdr="0" ftr="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3076364" cy="511731"/>
          </a:xfrm>
          <a:prstGeom prst="rect">
            <a:avLst/>
          </a:prstGeom>
        </p:spPr>
        <p:txBody>
          <a:bodyPr vert="horz" lIns="95463" tIns="47732" rIns="95463" bIns="47732" rtlCol="0"/>
          <a:lstStyle>
            <a:lvl1pPr algn="l">
              <a:defRPr sz="1300"/>
            </a:lvl1pPr>
          </a:lstStyle>
          <a:p>
            <a:endParaRPr kumimoji="1" lang="ja-JP" altLang="en-US"/>
          </a:p>
        </p:txBody>
      </p:sp>
      <p:sp>
        <p:nvSpPr>
          <p:cNvPr id="3" name="日付プレースホルダー 2"/>
          <p:cNvSpPr>
            <a:spLocks noGrp="1"/>
          </p:cNvSpPr>
          <p:nvPr>
            <p:ph type="dt" idx="1"/>
          </p:nvPr>
        </p:nvSpPr>
        <p:spPr>
          <a:xfrm>
            <a:off x="4021294" y="0"/>
            <a:ext cx="3076364" cy="511731"/>
          </a:xfrm>
          <a:prstGeom prst="rect">
            <a:avLst/>
          </a:prstGeom>
        </p:spPr>
        <p:txBody>
          <a:bodyPr vert="horz" lIns="95463" tIns="47732" rIns="95463" bIns="47732" rtlCol="0"/>
          <a:lstStyle>
            <a:lvl1pPr algn="r">
              <a:defRPr sz="1500">
                <a:latin typeface="ＭＳ Ｐゴシック" pitchFamily="50" charset="-128"/>
                <a:ea typeface="ＭＳ Ｐゴシック" pitchFamily="50" charset="-128"/>
              </a:defRPr>
            </a:lvl1pPr>
          </a:lstStyle>
          <a:p>
            <a:r>
              <a:rPr lang="ja-JP" altLang="en-US" dirty="0"/>
              <a:t>機密性○</a:t>
            </a:r>
            <a:endParaRPr lang="en-US" altLang="ja-JP" dirty="0"/>
          </a:p>
        </p:txBody>
      </p:sp>
      <p:sp>
        <p:nvSpPr>
          <p:cNvPr id="4" name="スライド イメージ プレースホルダー 3"/>
          <p:cNvSpPr>
            <a:spLocks noGrp="1" noRot="1" noChangeAspect="1"/>
          </p:cNvSpPr>
          <p:nvPr>
            <p:ph type="sldImg" idx="2"/>
          </p:nvPr>
        </p:nvSpPr>
        <p:spPr>
          <a:xfrm>
            <a:off x="777875" y="766763"/>
            <a:ext cx="5543550" cy="3838575"/>
          </a:xfrm>
          <a:prstGeom prst="rect">
            <a:avLst/>
          </a:prstGeom>
          <a:noFill/>
          <a:ln w="12700">
            <a:solidFill>
              <a:prstClr val="black"/>
            </a:solidFill>
          </a:ln>
        </p:spPr>
        <p:txBody>
          <a:bodyPr vert="horz" lIns="95463" tIns="47732" rIns="95463" bIns="47732" rtlCol="0" anchor="ctr"/>
          <a:lstStyle/>
          <a:p>
            <a:endParaRPr lang="ja-JP" altLang="en-US"/>
          </a:p>
        </p:txBody>
      </p:sp>
      <p:sp>
        <p:nvSpPr>
          <p:cNvPr id="5" name="ノート プレースホルダー 4"/>
          <p:cNvSpPr>
            <a:spLocks noGrp="1"/>
          </p:cNvSpPr>
          <p:nvPr>
            <p:ph type="body" sz="quarter" idx="3"/>
          </p:nvPr>
        </p:nvSpPr>
        <p:spPr>
          <a:xfrm>
            <a:off x="709931" y="4861442"/>
            <a:ext cx="5679440" cy="4605576"/>
          </a:xfrm>
          <a:prstGeom prst="rect">
            <a:avLst/>
          </a:prstGeom>
        </p:spPr>
        <p:txBody>
          <a:bodyPr vert="horz" lIns="95463" tIns="47732" rIns="95463" bIns="47732"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9721106"/>
            <a:ext cx="3076364" cy="511731"/>
          </a:xfrm>
          <a:prstGeom prst="rect">
            <a:avLst/>
          </a:prstGeom>
        </p:spPr>
        <p:txBody>
          <a:bodyPr vert="horz" lIns="95463" tIns="47732" rIns="95463" bIns="47732" rtlCol="0" anchor="b"/>
          <a:lstStyle>
            <a:lvl1pPr algn="l">
              <a:defRPr sz="1300"/>
            </a:lvl1pPr>
          </a:lstStyle>
          <a:p>
            <a:endParaRPr kumimoji="1" lang="ja-JP" altLang="en-US"/>
          </a:p>
        </p:txBody>
      </p:sp>
      <p:sp>
        <p:nvSpPr>
          <p:cNvPr id="7" name="スライド番号プレースホルダー 6"/>
          <p:cNvSpPr>
            <a:spLocks noGrp="1"/>
          </p:cNvSpPr>
          <p:nvPr>
            <p:ph type="sldNum" sz="quarter" idx="5"/>
          </p:nvPr>
        </p:nvSpPr>
        <p:spPr>
          <a:xfrm>
            <a:off x="4021294" y="9721106"/>
            <a:ext cx="3076364" cy="511731"/>
          </a:xfrm>
          <a:prstGeom prst="rect">
            <a:avLst/>
          </a:prstGeom>
        </p:spPr>
        <p:txBody>
          <a:bodyPr vert="horz" lIns="95463" tIns="47732" rIns="95463" bIns="47732" rtlCol="0" anchor="b"/>
          <a:lstStyle>
            <a:lvl1pPr algn="r">
              <a:defRPr sz="1300"/>
            </a:lvl1pPr>
          </a:lstStyle>
          <a:p>
            <a:fld id="{FD35E722-DCEB-4B9B-850A-0990A504E40F}" type="slidenum">
              <a:rPr kumimoji="1" lang="ja-JP" altLang="en-US" smtClean="0"/>
              <a:t>‹#›</a:t>
            </a:fld>
            <a:endParaRPr kumimoji="1" lang="ja-JP" altLang="en-US"/>
          </a:p>
        </p:txBody>
      </p:sp>
    </p:spTree>
    <p:extLst>
      <p:ext uri="{BB962C8B-B14F-4D97-AF65-F5344CB8AC3E}">
        <p14:creationId xmlns:p14="http://schemas.microsoft.com/office/powerpoint/2010/main" val="286926932"/>
      </p:ext>
    </p:extLst>
  </p:cSld>
  <p:clrMap bg1="lt1" tx1="dk1" bg2="lt2" tx2="dk2" accent1="accent1" accent2="accent2" accent3="accent3" accent4="accent4" accent5="accent5" accent6="accent6" hlink="hlink" folHlink="folHlink"/>
  <p:hf sldNum="0" hdr="0" ftr="0"/>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3_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742950" y="2588439"/>
            <a:ext cx="8420100" cy="55399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algn="ctr">
              <a:defRPr lang="ja-JP" altLang="en-US" sz="3600" b="1" dirty="0">
                <a:latin typeface="Meiryo UI" pitchFamily="50" charset="-128"/>
                <a:ea typeface="Meiryo UI" pitchFamily="50" charset="-128"/>
                <a:cs typeface="Meiryo UI" pitchFamily="50" charset="-128"/>
              </a:defRPr>
            </a:lvl1pPr>
          </a:lstStyle>
          <a:p>
            <a:pPr marL="0" lvl="0"/>
            <a:r>
              <a:rPr kumimoji="1" lang="ja-JP" altLang="en-US"/>
              <a:t>マスター タイトルの書式設定</a:t>
            </a:r>
            <a:endParaRPr kumimoji="1" lang="ja-JP" altLang="en-US" dirty="0"/>
          </a:p>
        </p:txBody>
      </p:sp>
      <p:sp>
        <p:nvSpPr>
          <p:cNvPr id="3" name="サブタイトル 2"/>
          <p:cNvSpPr>
            <a:spLocks noGrp="1"/>
          </p:cNvSpPr>
          <p:nvPr>
            <p:ph type="subTitle" idx="1"/>
          </p:nvPr>
        </p:nvSpPr>
        <p:spPr>
          <a:xfrm>
            <a:off x="1485900" y="4653136"/>
            <a:ext cx="6934200" cy="1255728"/>
          </a:xfr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txBody>
          <a:bodyPr wrap="square" lIns="0" tIns="0" rIns="0" bIns="0">
            <a:spAutoFit/>
          </a:bodyPr>
          <a:lstStyle>
            <a:lvl1pPr marL="0" indent="0" algn="ctr">
              <a:buNone/>
              <a:defRPr lang="ja-JP" altLang="en-US" sz="2400" b="1">
                <a:latin typeface="Meiryo UI" pitchFamily="50" charset="-128"/>
                <a:ea typeface="Meiryo UI" pitchFamily="50" charset="-128"/>
                <a:cs typeface="Meiryo UI" pitchFamily="50" charset="-128"/>
              </a:defRPr>
            </a:lvl1pPr>
          </a:lstStyle>
          <a:p>
            <a:pPr marL="0" lvl="0" algn="ctr"/>
            <a:r>
              <a:rPr kumimoji="1" lang="ja-JP" altLang="en-US"/>
              <a:t>マスター サブタイトルの書式設定</a:t>
            </a:r>
            <a:endParaRPr kumimoji="1" lang="ja-JP" altLang="en-US" dirty="0"/>
          </a:p>
        </p:txBody>
      </p:sp>
      <p:sp>
        <p:nvSpPr>
          <p:cNvPr id="4" name="日付プレースホルダー 3"/>
          <p:cNvSpPr>
            <a:spLocks noGrp="1"/>
          </p:cNvSpPr>
          <p:nvPr>
            <p:ph type="dt" sz="half" idx="10"/>
          </p:nvPr>
        </p:nvSpPr>
        <p:spPr/>
        <p:txBody>
          <a:bodyPr/>
          <a:lstStyle/>
          <a:p>
            <a:fld id="{AC438EED-0542-4C86-A18B-4CD095A08138}" type="datetime1">
              <a:rPr kumimoji="1" lang="ja-JP" altLang="en-US" smtClean="0"/>
              <a:t>2024/12/25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Tree>
    <p:extLst>
      <p:ext uri="{BB962C8B-B14F-4D97-AF65-F5344CB8AC3E}">
        <p14:creationId xmlns:p14="http://schemas.microsoft.com/office/powerpoint/2010/main" val="168066628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セクション見出し">
    <p:spTree>
      <p:nvGrpSpPr>
        <p:cNvPr id="1" name=""/>
        <p:cNvGrpSpPr/>
        <p:nvPr/>
      </p:nvGrpSpPr>
      <p:grpSpPr>
        <a:xfrm>
          <a:off x="0" y="0"/>
          <a:ext cx="0" cy="0"/>
          <a:chOff x="0" y="0"/>
          <a:chExt cx="0" cy="0"/>
        </a:xfrm>
      </p:grpSpPr>
      <p:sp>
        <p:nvSpPr>
          <p:cNvPr id="2" name="タイトル 1"/>
          <p:cNvSpPr>
            <a:spLocks noGrp="1"/>
          </p:cNvSpPr>
          <p:nvPr>
            <p:ph type="title" hasCustomPrompt="1"/>
          </p:nvPr>
        </p:nvSpPr>
        <p:spPr>
          <a:xfrm>
            <a:off x="1393439" y="1520788"/>
            <a:ext cx="7423989" cy="646331"/>
          </a:xfrm>
        </p:spPr>
        <p:txBody>
          <a:bodyPr wrap="square" anchor="t" anchorCtr="0">
            <a:spAutoFit/>
          </a:bodyPr>
          <a:lstStyle>
            <a:lvl1pPr algn="l">
              <a:defRPr lang="ja-JP" altLang="en-US" sz="3600" b="1" dirty="0">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dirty="0"/>
              <a:t>１．見出しの記入</a:t>
            </a:r>
          </a:p>
        </p:txBody>
      </p:sp>
      <p:sp>
        <p:nvSpPr>
          <p:cNvPr id="4" name="日付プレースホルダー 3"/>
          <p:cNvSpPr>
            <a:spLocks noGrp="1"/>
          </p:cNvSpPr>
          <p:nvPr>
            <p:ph type="dt" sz="half" idx="10"/>
          </p:nvPr>
        </p:nvSpPr>
        <p:spPr/>
        <p:txBody>
          <a:bodyPr/>
          <a:lstStyle/>
          <a:p>
            <a:fld id="{7157FD6B-AACB-4FB5-A82B-515F0D3C0BFC}" type="datetime1">
              <a:rPr kumimoji="1" lang="ja-JP" altLang="en-US" smtClean="0"/>
              <a:t>2024/12/25</a:t>
            </a:fld>
            <a:endParaRPr kumimoji="1" lang="ja-JP" altLang="en-US"/>
          </a:p>
        </p:txBody>
      </p:sp>
      <p:sp>
        <p:nvSpPr>
          <p:cNvPr id="5" name="フッター プレースホルダー 4"/>
          <p:cNvSpPr>
            <a:spLocks noGrp="1"/>
          </p:cNvSpPr>
          <p:nvPr>
            <p:ph type="ftr" sz="quarter" idx="11"/>
          </p:nvPr>
        </p:nvSpPr>
        <p:spPr/>
        <p:txBody>
          <a:bodyPr/>
          <a:lstStyle/>
          <a:p>
            <a:endParaRPr kumimoji="1" lang="ja-JP" altLang="en-US"/>
          </a:p>
        </p:txBody>
      </p:sp>
      <p:sp>
        <p:nvSpPr>
          <p:cNvPr id="6" name="スライド番号プレースホルダー 5"/>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Tree>
    <p:extLst>
      <p:ext uri="{BB962C8B-B14F-4D97-AF65-F5344CB8AC3E}">
        <p14:creationId xmlns:p14="http://schemas.microsoft.com/office/powerpoint/2010/main" val="161599214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標準スライド">
    <p:spTree>
      <p:nvGrpSpPr>
        <p:cNvPr id="1" name=""/>
        <p:cNvGrpSpPr/>
        <p:nvPr/>
      </p:nvGrpSpPr>
      <p:grpSpPr>
        <a:xfrm>
          <a:off x="0" y="0"/>
          <a:ext cx="0" cy="0"/>
          <a:chOff x="0" y="0"/>
          <a:chExt cx="0" cy="0"/>
        </a:xfrm>
      </p:grpSpPr>
      <p:sp>
        <p:nvSpPr>
          <p:cNvPr id="3" name="日付プレースホルダー 2"/>
          <p:cNvSpPr>
            <a:spLocks noGrp="1"/>
          </p:cNvSpPr>
          <p:nvPr>
            <p:ph type="dt" sz="half" idx="10"/>
          </p:nvPr>
        </p:nvSpPr>
        <p:spPr/>
        <p:txBody>
          <a:bodyPr/>
          <a:lstStyle/>
          <a:p>
            <a:fld id="{A78D6CFB-7E9F-4517-9C6C-7920C3455632}" type="datetime1">
              <a:rPr kumimoji="1" lang="ja-JP" altLang="en-US" smtClean="0"/>
              <a:t>2024/12/25</a:t>
            </a:fld>
            <a:endParaRPr kumimoji="1" lang="ja-JP" altLang="en-US"/>
          </a:p>
        </p:txBody>
      </p:sp>
      <p:sp>
        <p:nvSpPr>
          <p:cNvPr id="4" name="フッター プレースホルダー 3"/>
          <p:cNvSpPr>
            <a:spLocks noGrp="1"/>
          </p:cNvSpPr>
          <p:nvPr>
            <p:ph type="ftr" sz="quarter" idx="11"/>
          </p:nvPr>
        </p:nvSpPr>
        <p:spPr/>
        <p:txBody>
          <a:bodyPr/>
          <a:lstStyle/>
          <a:p>
            <a:endParaRPr kumimoji="1" lang="ja-JP" altLang="en-US"/>
          </a:p>
        </p:txBody>
      </p:sp>
      <p:sp>
        <p:nvSpPr>
          <p:cNvPr id="5" name="スライド番号プレースホルダー 4"/>
          <p:cNvSpPr>
            <a:spLocks noGrp="1"/>
          </p:cNvSpPr>
          <p:nvPr>
            <p:ph type="sldNum" sz="quarter" idx="12"/>
          </p:nvPr>
        </p:nvSpPr>
        <p:spPr/>
        <p:txBody>
          <a:bodyPr/>
          <a:lstStyle/>
          <a:p>
            <a:fld id="{D9550142-B990-490A-A107-ED7302A7FD52}" type="slidenum">
              <a:rPr kumimoji="1" lang="ja-JP" altLang="en-US" smtClean="0"/>
              <a:t>‹#›</a:t>
            </a:fld>
            <a:endParaRPr kumimoji="1" lang="ja-JP" altLang="en-US"/>
          </a:p>
        </p:txBody>
      </p:sp>
      <p:sp>
        <p:nvSpPr>
          <p:cNvPr id="6" name="タイトル 1"/>
          <p:cNvSpPr>
            <a:spLocks noGrp="1"/>
          </p:cNvSpPr>
          <p:nvPr>
            <p:ph type="title"/>
          </p:nvPr>
        </p:nvSpPr>
        <p:spPr>
          <a:xfrm>
            <a:off x="200471" y="188640"/>
            <a:ext cx="9505503" cy="461665"/>
          </a:xfrm>
        </p:spPr>
        <p:txBody>
          <a:bodyPr wrap="square">
            <a:spAutoFit/>
          </a:bodyPr>
          <a:lstStyle>
            <a:lvl1pPr algn="l">
              <a:defRPr lang="ja-JP" altLang="en-US" sz="2400" b="1">
                <a:latin typeface="Meiryo UI" panose="020B0604030504040204" pitchFamily="50" charset="-128"/>
                <a:ea typeface="Meiryo UI" panose="020B0604030504040204" pitchFamily="50" charset="-128"/>
                <a:cs typeface="Meiryo UI" panose="020B0604030504040204" pitchFamily="50" charset="-128"/>
              </a:defRPr>
            </a:lvl1pPr>
          </a:lstStyle>
          <a:p>
            <a:pPr marL="0" lvl="0" algn="l"/>
            <a:r>
              <a:rPr kumimoji="1" lang="ja-JP" altLang="en-US"/>
              <a:t>マスター タイトルの書式設定</a:t>
            </a:r>
            <a:endParaRPr kumimoji="1" lang="ja-JP" altLang="en-US" dirty="0"/>
          </a:p>
        </p:txBody>
      </p:sp>
      <p:sp>
        <p:nvSpPr>
          <p:cNvPr id="8" name="テキスト プレースホルダー 9"/>
          <p:cNvSpPr>
            <a:spLocks noGrp="1"/>
          </p:cNvSpPr>
          <p:nvPr>
            <p:ph type="body" sz="quarter" idx="13" hasCustomPrompt="1"/>
          </p:nvPr>
        </p:nvSpPr>
        <p:spPr>
          <a:xfrm>
            <a:off x="200794" y="6309320"/>
            <a:ext cx="9396722" cy="161583"/>
          </a:xfrm>
          <a:noFill/>
        </p:spPr>
        <p:txBody>
          <a:bodyPr wrap="squar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（資料）●●</a:t>
            </a:r>
          </a:p>
        </p:txBody>
      </p:sp>
      <p:sp>
        <p:nvSpPr>
          <p:cNvPr id="9" name="テキスト プレースホルダー 9"/>
          <p:cNvSpPr>
            <a:spLocks noGrp="1"/>
          </p:cNvSpPr>
          <p:nvPr>
            <p:ph type="body" sz="quarter" idx="14" hasCustomPrompt="1"/>
          </p:nvPr>
        </p:nvSpPr>
        <p:spPr>
          <a:xfrm>
            <a:off x="200794" y="3104964"/>
            <a:ext cx="1853071" cy="307777"/>
          </a:xfrm>
          <a:noFill/>
        </p:spPr>
        <p:txBody>
          <a:bodyPr wrap="none" lIns="0" tIns="0" rIns="0" bIns="0">
            <a:spAutoFit/>
          </a:bodyPr>
          <a:lstStyle>
            <a:lvl1pPr marL="0" indent="0">
              <a:spcBef>
                <a:spcPts val="0"/>
              </a:spcBef>
              <a:spcAft>
                <a:spcPts val="0"/>
              </a:spcAft>
              <a:buNone/>
              <a:defRPr sz="20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20pt</a:t>
            </a:r>
            <a:r>
              <a:rPr kumimoji="1" lang="ja-JP" altLang="en-US" dirty="0"/>
              <a:t>）</a:t>
            </a:r>
          </a:p>
        </p:txBody>
      </p:sp>
      <p:sp>
        <p:nvSpPr>
          <p:cNvPr id="10" name="テキスト プレースホルダー 9"/>
          <p:cNvSpPr>
            <a:spLocks noGrp="1"/>
          </p:cNvSpPr>
          <p:nvPr>
            <p:ph type="body" sz="quarter" idx="15" hasCustomPrompt="1"/>
          </p:nvPr>
        </p:nvSpPr>
        <p:spPr>
          <a:xfrm>
            <a:off x="200472" y="3769295"/>
            <a:ext cx="1298432" cy="215444"/>
          </a:xfrm>
          <a:noFill/>
        </p:spPr>
        <p:txBody>
          <a:bodyPr wrap="none" lIns="0" tIns="0" rIns="0" bIns="0">
            <a:spAutoFit/>
          </a:bodyPr>
          <a:lstStyle>
            <a:lvl1pPr marL="0" indent="0">
              <a:spcBef>
                <a:spcPts val="0"/>
              </a:spcBef>
              <a:spcAft>
                <a:spcPts val="0"/>
              </a:spcAft>
              <a:buNone/>
              <a:defRPr sz="140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14pt</a:t>
            </a:r>
            <a:r>
              <a:rPr kumimoji="1" lang="ja-JP" altLang="en-US" dirty="0"/>
              <a:t>）</a:t>
            </a:r>
          </a:p>
        </p:txBody>
      </p:sp>
      <p:sp>
        <p:nvSpPr>
          <p:cNvPr id="11" name="テキスト プレースホルダー 9"/>
          <p:cNvSpPr>
            <a:spLocks noGrp="1"/>
          </p:cNvSpPr>
          <p:nvPr>
            <p:ph type="body" sz="quarter" idx="16" hasCustomPrompt="1"/>
          </p:nvPr>
        </p:nvSpPr>
        <p:spPr>
          <a:xfrm>
            <a:off x="200472" y="4365104"/>
            <a:ext cx="1102866" cy="161583"/>
          </a:xfrm>
          <a:noFill/>
        </p:spPr>
        <p:txBody>
          <a:bodyPr wrap="none" lIns="0" tIns="0" rIns="0" bIns="0">
            <a:spAutoFit/>
          </a:bodyPr>
          <a:lstStyle>
            <a:lvl1pPr marL="0" indent="0">
              <a:spcBef>
                <a:spcPts val="0"/>
              </a:spcBef>
              <a:spcAft>
                <a:spcPts val="0"/>
              </a:spcAft>
              <a:buNone/>
              <a:defRPr sz="1050">
                <a:latin typeface="Meiryo UI" panose="020B0604030504040204" pitchFamily="50" charset="-128"/>
                <a:ea typeface="Meiryo UI" panose="020B0604030504040204" pitchFamily="50" charset="-128"/>
                <a:cs typeface="Meiryo UI" panose="020B0604030504040204" pitchFamily="50" charset="-128"/>
              </a:defRPr>
            </a:lvl1pPr>
          </a:lstStyle>
          <a:p>
            <a:pPr lvl="0"/>
            <a:r>
              <a:rPr kumimoji="1" lang="ja-JP" altLang="en-US" dirty="0"/>
              <a:t>説明文（</a:t>
            </a:r>
            <a:r>
              <a:rPr kumimoji="1" lang="en-US" altLang="ja-JP" dirty="0"/>
              <a:t>10.5pt</a:t>
            </a:r>
            <a:r>
              <a:rPr kumimoji="1" lang="ja-JP" altLang="en-US" dirty="0"/>
              <a:t>）</a:t>
            </a:r>
          </a:p>
        </p:txBody>
      </p:sp>
      <p:sp>
        <p:nvSpPr>
          <p:cNvPr id="12" name="テキスト プレースホルダー 11"/>
          <p:cNvSpPr>
            <a:spLocks noGrp="1"/>
          </p:cNvSpPr>
          <p:nvPr>
            <p:ph type="body" sz="quarter" idx="17"/>
          </p:nvPr>
        </p:nvSpPr>
        <p:spPr>
          <a:xfrm>
            <a:off x="200025" y="764704"/>
            <a:ext cx="9505950" cy="525886"/>
          </a:xfrm>
          <a:solidFill>
            <a:srgbClr val="99D6EC"/>
          </a:solidFill>
          <a:ln>
            <a:noFill/>
          </a:ln>
        </p:spPr>
        <p:txBody>
          <a:bodyPr vert="horz" wrap="square" lIns="216000" tIns="108000" rIns="216000" bIns="108000" rtlCol="0" anchor="t" anchorCtr="0">
            <a:spAutoFit/>
          </a:bodyPr>
          <a:lstStyle>
            <a:lvl1pPr>
              <a:defRPr lang="ja-JP" altLang="en-US" sz="2000" dirty="0">
                <a:latin typeface="Meiryo UI" panose="020B0604030504040204" pitchFamily="50" charset="-128"/>
                <a:ea typeface="Meiryo UI" panose="020B0604030504040204" pitchFamily="50" charset="-128"/>
                <a:cs typeface="Meiryo UI" panose="020B0604030504040204" pitchFamily="50" charset="-128"/>
              </a:defRPr>
            </a:lvl1pPr>
          </a:lstStyle>
          <a:p>
            <a:pPr marL="257175" lvl="0" indent="-257175">
              <a:spcBef>
                <a:spcPts val="600"/>
              </a:spcBef>
              <a:spcAft>
                <a:spcPts val="600"/>
              </a:spcAft>
              <a:buClr>
                <a:srgbClr val="002060"/>
              </a:buClr>
              <a:buFont typeface="Wingdings" panose="05000000000000000000" pitchFamily="2" charset="2"/>
              <a:buChar char="l"/>
            </a:pPr>
            <a:r>
              <a:rPr kumimoji="1" lang="ja-JP" altLang="en-US"/>
              <a:t>マスター テキストの書式設定</a:t>
            </a:r>
          </a:p>
        </p:txBody>
      </p:sp>
    </p:spTree>
    <p:extLst>
      <p:ext uri="{BB962C8B-B14F-4D97-AF65-F5344CB8AC3E}">
        <p14:creationId xmlns:p14="http://schemas.microsoft.com/office/powerpoint/2010/main" val="2989527790"/>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2" Type="http://schemas.openxmlformats.org/officeDocument/2006/relationships/slideLayout" Target="../slideLayouts/slideLayout2.xml"/><Relationship Id="rId1" Type="http://schemas.openxmlformats.org/officeDocument/2006/relationships/slideLayout" Target="../slideLayouts/slideLayout1.xml"/><Relationship Id="rId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タイトル プレースホルダー 1"/>
          <p:cNvSpPr>
            <a:spLocks noGrp="1"/>
          </p:cNvSpPr>
          <p:nvPr>
            <p:ph type="title"/>
          </p:nvPr>
        </p:nvSpPr>
        <p:spPr>
          <a:xfrm>
            <a:off x="200025" y="274638"/>
            <a:ext cx="9469499" cy="382587"/>
          </a:xfrm>
          <a:prstGeom prst="rect">
            <a:avLst/>
          </a:prstGeom>
        </p:spPr>
        <p:txBody>
          <a:bodyPr vert="horz" lIns="91440" tIns="45720" rIns="91440" bIns="45720" rtlCol="0" anchor="ctr">
            <a:normAutofit/>
          </a:bodyPr>
          <a:lstStyle/>
          <a:p>
            <a:r>
              <a:rPr kumimoji="1" lang="ja-JP" altLang="en-US" dirty="0"/>
              <a:t>マスター タイトルの書式設定</a:t>
            </a:r>
          </a:p>
        </p:txBody>
      </p:sp>
      <p:sp>
        <p:nvSpPr>
          <p:cNvPr id="3" name="テキスト プレースホルダー 2"/>
          <p:cNvSpPr>
            <a:spLocks noGrp="1"/>
          </p:cNvSpPr>
          <p:nvPr>
            <p:ph type="body" idx="1"/>
          </p:nvPr>
        </p:nvSpPr>
        <p:spPr>
          <a:xfrm>
            <a:off x="200024" y="800708"/>
            <a:ext cx="9469499" cy="1210689"/>
          </a:xfrm>
          <a:prstGeom prst="rect">
            <a:avLst/>
          </a:prstGeom>
          <a:noFill/>
        </p:spPr>
        <p:txBody>
          <a:bodyPr vert="horz" wrap="square" lIns="216000" tIns="108000" rIns="216000" bIns="108000" rtlCol="0">
            <a:spAutoFit/>
          </a:bodyPr>
          <a:lstStyle/>
          <a:p>
            <a:pPr lvl="0"/>
            <a:r>
              <a:rPr kumimoji="1" lang="ja-JP" altLang="en-US" dirty="0"/>
              <a:t>マスター テキストの書式設定</a:t>
            </a:r>
          </a:p>
          <a:p>
            <a:pPr lvl="1"/>
            <a:r>
              <a:rPr kumimoji="1" lang="ja-JP" altLang="en-US" dirty="0"/>
              <a:t>第 </a:t>
            </a:r>
            <a:r>
              <a:rPr kumimoji="1" lang="en-US" altLang="ja-JP" dirty="0"/>
              <a:t>2 </a:t>
            </a:r>
            <a:r>
              <a:rPr kumimoji="1" lang="ja-JP" altLang="en-US" dirty="0"/>
              <a:t>レベル</a:t>
            </a:r>
          </a:p>
          <a:p>
            <a:pPr lvl="2"/>
            <a:r>
              <a:rPr kumimoji="1" lang="ja-JP" altLang="en-US" dirty="0"/>
              <a:t>第 </a:t>
            </a:r>
            <a:r>
              <a:rPr kumimoji="1" lang="en-US" altLang="ja-JP" dirty="0"/>
              <a:t>3 </a:t>
            </a:r>
            <a:r>
              <a:rPr kumimoji="1" lang="ja-JP" altLang="en-US" dirty="0"/>
              <a:t>レベル</a:t>
            </a:r>
          </a:p>
        </p:txBody>
      </p:sp>
      <p:sp>
        <p:nvSpPr>
          <p:cNvPr id="4" name="日付プレースホルダー 3"/>
          <p:cNvSpPr>
            <a:spLocks noGrp="1"/>
          </p:cNvSpPr>
          <p:nvPr>
            <p:ph type="dt" sz="half" idx="2"/>
          </p:nvPr>
        </p:nvSpPr>
        <p:spPr>
          <a:xfrm>
            <a:off x="-10695" y="6520260"/>
            <a:ext cx="2311400" cy="365125"/>
          </a:xfrm>
          <a:prstGeom prst="rect">
            <a:avLst/>
          </a:prstGeom>
        </p:spPr>
        <p:txBody>
          <a:bodyPr vert="horz" lIns="91440" tIns="45720" rIns="91440" bIns="45720" rtlCol="0" anchor="ctr"/>
          <a:lstStyle>
            <a:lvl1pPr algn="l">
              <a:defRPr sz="1200">
                <a:solidFill>
                  <a:schemeClr val="tx1">
                    <a:tint val="75000"/>
                  </a:schemeClr>
                </a:solidFill>
                <a:latin typeface="Meiryo UI" panose="020B0604030504040204" pitchFamily="50" charset="-128"/>
                <a:ea typeface="Meiryo UI" panose="020B0604030504040204" pitchFamily="50" charset="-128"/>
                <a:cs typeface="Meiryo UI" panose="020B0604030504040204" pitchFamily="50" charset="-128"/>
              </a:defRPr>
            </a:lvl1pPr>
          </a:lstStyle>
          <a:p>
            <a:fld id="{57702473-496F-4EA5-8617-C076904D98E0}" type="datetime1">
              <a:rPr lang="ja-JP" altLang="en-US" smtClean="0"/>
              <a:t>2024/12/25</a:t>
            </a:fld>
            <a:endParaRPr lang="ja-JP" altLang="en-US" dirty="0"/>
          </a:p>
        </p:txBody>
      </p:sp>
      <p:sp>
        <p:nvSpPr>
          <p:cNvPr id="5" name="フッター プレースホルダー 4"/>
          <p:cNvSpPr>
            <a:spLocks noGrp="1"/>
          </p:cNvSpPr>
          <p:nvPr>
            <p:ph type="ftr" sz="quarter" idx="3"/>
          </p:nvPr>
        </p:nvSpPr>
        <p:spPr>
          <a:xfrm>
            <a:off x="3392827" y="6525345"/>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スライド番号プレースホルダー 5"/>
          <p:cNvSpPr>
            <a:spLocks noGrp="1"/>
          </p:cNvSpPr>
          <p:nvPr>
            <p:ph type="sldNum" sz="quarter" idx="4"/>
          </p:nvPr>
        </p:nvSpPr>
        <p:spPr>
          <a:xfrm>
            <a:off x="7605295" y="6525345"/>
            <a:ext cx="2311400" cy="365125"/>
          </a:xfrm>
          <a:prstGeom prst="rect">
            <a:avLst/>
          </a:prstGeom>
        </p:spPr>
        <p:txBody>
          <a:bodyPr vert="horz" lIns="91440" tIns="45720" rIns="91440" bIns="45720" rtlCol="0" anchor="ctr"/>
          <a:lstStyle>
            <a:lvl1pPr algn="r">
              <a:defRPr sz="14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stStyle>
          <a:p>
            <a:fld id="{D9550142-B990-490A-A107-ED7302A7FD52}" type="slidenum">
              <a:rPr lang="ja-JP" altLang="en-US" smtClean="0"/>
              <a:pPr/>
              <a:t>‹#›</a:t>
            </a:fld>
            <a:endParaRPr lang="ja-JP" altLang="en-US" dirty="0"/>
          </a:p>
        </p:txBody>
      </p:sp>
    </p:spTree>
    <p:extLst>
      <p:ext uri="{BB962C8B-B14F-4D97-AF65-F5344CB8AC3E}">
        <p14:creationId xmlns:p14="http://schemas.microsoft.com/office/powerpoint/2010/main" val="2712574064"/>
      </p:ext>
    </p:extLst>
  </p:cSld>
  <p:clrMap bg1="lt1" tx1="dk1" bg2="lt2" tx2="dk2" accent1="accent1" accent2="accent2" accent3="accent3" accent4="accent4" accent5="accent5" accent6="accent6" hlink="hlink" folHlink="folHlink"/>
  <p:sldLayoutIdLst>
    <p:sldLayoutId id="2147483659" r:id="rId1"/>
    <p:sldLayoutId id="2147483651" r:id="rId2"/>
    <p:sldLayoutId id="2147483654" r:id="rId3"/>
  </p:sldLayoutIdLst>
  <p:hf hdr="0" ftr="0" dt="0"/>
  <p:txStyles>
    <p:titleStyle>
      <a:lvl1pPr algn="l" defTabSz="914400" rtl="0" eaLnBrk="1" latinLnBrk="0" hangingPunct="1">
        <a:spcBef>
          <a:spcPct val="0"/>
        </a:spcBef>
        <a:buNone/>
        <a:defRPr kumimoji="1" sz="2400" b="1"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p:titleStyle>
    <p:bodyStyle>
      <a:lvl1pPr marL="342900" indent="-342900" algn="l" defTabSz="914400" rtl="0" eaLnBrk="1" latinLnBrk="0" hangingPunct="1">
        <a:spcBef>
          <a:spcPts val="600"/>
        </a:spcBef>
        <a:spcAft>
          <a:spcPts val="600"/>
        </a:spcAft>
        <a:buClr>
          <a:srgbClr val="002060"/>
        </a:buClr>
        <a:buFont typeface="Wingdings" panose="05000000000000000000" pitchFamily="2" charset="2"/>
        <a:buChar char="l"/>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1pPr>
      <a:lvl2pPr marL="742950" indent="-285750" algn="l" defTabSz="914400" rtl="0" eaLnBrk="1" latinLnBrk="0" hangingPunct="1">
        <a:spcBef>
          <a:spcPts val="600"/>
        </a:spcBef>
        <a:spcAft>
          <a:spcPts val="600"/>
        </a:spcAft>
        <a:buFont typeface="Arial" pitchFamily="34" charset="0"/>
        <a:buChar char="–"/>
        <a:defRPr kumimoji="1" sz="14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2pPr>
      <a:lvl3pPr marL="1143000" indent="-228600" algn="l" defTabSz="914400" rtl="0" eaLnBrk="1" latinLnBrk="0" hangingPunct="1">
        <a:spcBef>
          <a:spcPts val="600"/>
        </a:spcBef>
        <a:spcAft>
          <a:spcPts val="600"/>
        </a:spcAft>
        <a:buFont typeface="Arial" pitchFamily="34" charset="0"/>
        <a:buChar char="•"/>
        <a:defRPr kumimoji="1" sz="105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3pPr>
      <a:lvl4pPr marL="16002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4pPr>
      <a:lvl5pPr marL="2057400" indent="-228600" algn="l" defTabSz="914400" rtl="0" eaLnBrk="1" latinLnBrk="0" hangingPunct="1">
        <a:spcBef>
          <a:spcPct val="20000"/>
        </a:spcBef>
        <a:buFont typeface="Arial" pitchFamily="34" charset="0"/>
        <a:buChar char="»"/>
        <a:defRPr kumimoji="1" sz="2000" kern="1200">
          <a:solidFill>
            <a:schemeClr val="tx1"/>
          </a:solidFill>
          <a:latin typeface="Meiryo UI" panose="020B0604030504040204" pitchFamily="50" charset="-128"/>
          <a:ea typeface="Meiryo UI" panose="020B0604030504040204" pitchFamily="50" charset="-128"/>
          <a:cs typeface="Meiryo UI" panose="020B0604030504040204" pitchFamily="50" charset="-128"/>
        </a:defRPr>
      </a:lvl5pPr>
      <a:lvl6pPr marL="25146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kumimoji="1" sz="20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3.xml"/></Relationships>
</file>

<file path=ppt/slides/_rels/slide2.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image" Target="../media/image1.emf"/><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2"/>
          </p:nvPr>
        </p:nvSpPr>
        <p:spPr>
          <a:xfrm>
            <a:off x="7594600" y="6526471"/>
            <a:ext cx="2311400" cy="365125"/>
          </a:xfrm>
        </p:spPr>
        <p:txBody>
          <a:bodyPr/>
          <a:lstStyle/>
          <a:p>
            <a:fld id="{D9550142-B990-490A-A107-ED7302A7FD52}" type="slidenum">
              <a:rPr kumimoji="1" lang="ja-JP" altLang="en-US" sz="1100" smtClean="0"/>
              <a:t>1</a:t>
            </a:fld>
            <a:endParaRPr kumimoji="1" lang="ja-JP" altLang="en-US" sz="1100" dirty="0"/>
          </a:p>
        </p:txBody>
      </p:sp>
      <p:graphicFrame>
        <p:nvGraphicFramePr>
          <p:cNvPr id="12" name="表 12">
            <a:extLst>
              <a:ext uri="{FF2B5EF4-FFF2-40B4-BE49-F238E27FC236}">
                <a16:creationId xmlns:a16="http://schemas.microsoft.com/office/drawing/2014/main" id="{3ABAD51A-35EB-3879-C6D9-3FB3BC7F08D7}"/>
              </a:ext>
            </a:extLst>
          </p:cNvPr>
          <p:cNvGraphicFramePr>
            <a:graphicFrameLocks noGrp="1"/>
          </p:cNvGraphicFramePr>
          <p:nvPr/>
        </p:nvGraphicFramePr>
        <p:xfrm>
          <a:off x="270548" y="345639"/>
          <a:ext cx="9308447" cy="1154600"/>
        </p:xfrm>
        <a:graphic>
          <a:graphicData uri="http://schemas.openxmlformats.org/drawingml/2006/table">
            <a:tbl>
              <a:tblPr firstRow="1" bandRow="1">
                <a:tableStyleId>{5940675A-B579-460E-94D1-54222C63F5DA}</a:tableStyleId>
              </a:tblPr>
              <a:tblGrid>
                <a:gridCol w="847749">
                  <a:extLst>
                    <a:ext uri="{9D8B030D-6E8A-4147-A177-3AD203B41FA5}">
                      <a16:colId xmlns:a16="http://schemas.microsoft.com/office/drawing/2014/main" val="2483108772"/>
                    </a:ext>
                  </a:extLst>
                </a:gridCol>
                <a:gridCol w="923858">
                  <a:extLst>
                    <a:ext uri="{9D8B030D-6E8A-4147-A177-3AD203B41FA5}">
                      <a16:colId xmlns:a16="http://schemas.microsoft.com/office/drawing/2014/main" val="2075099082"/>
                    </a:ext>
                  </a:extLst>
                </a:gridCol>
                <a:gridCol w="3695433">
                  <a:extLst>
                    <a:ext uri="{9D8B030D-6E8A-4147-A177-3AD203B41FA5}">
                      <a16:colId xmlns:a16="http://schemas.microsoft.com/office/drawing/2014/main" val="4265466631"/>
                    </a:ext>
                  </a:extLst>
                </a:gridCol>
                <a:gridCol w="999744">
                  <a:extLst>
                    <a:ext uri="{9D8B030D-6E8A-4147-A177-3AD203B41FA5}">
                      <a16:colId xmlns:a16="http://schemas.microsoft.com/office/drawing/2014/main" val="1745638244"/>
                    </a:ext>
                  </a:extLst>
                </a:gridCol>
                <a:gridCol w="2841663">
                  <a:extLst>
                    <a:ext uri="{9D8B030D-6E8A-4147-A177-3AD203B41FA5}">
                      <a16:colId xmlns:a16="http://schemas.microsoft.com/office/drawing/2014/main" val="818869120"/>
                    </a:ext>
                  </a:extLst>
                </a:gridCol>
              </a:tblGrid>
              <a:tr h="423080">
                <a:tc>
                  <a:txBody>
                    <a:bodyPr/>
                    <a:lstStyle/>
                    <a:p>
                      <a:r>
                        <a:rPr kumimoji="1" lang="ja-JP" altLang="en-US" sz="1600" b="1" dirty="0"/>
                        <a:t>事業名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ja-JP" sz="1600" kern="1200" dirty="0">
                          <a:solidFill>
                            <a:schemeClr val="tx1"/>
                          </a:solidFill>
                          <a:effectLst/>
                          <a:latin typeface="+mn-lt"/>
                          <a:ea typeface="+mn-ea"/>
                          <a:cs typeface="+mn-cs"/>
                        </a:rPr>
                        <a:t>○○○国／□□□調査事業</a:t>
                      </a:r>
                      <a:r>
                        <a:rPr kumimoji="1" lang="en-US" altLang="ja-JP" sz="1600" kern="1200" dirty="0">
                          <a:solidFill>
                            <a:schemeClr val="tx1"/>
                          </a:solidFill>
                          <a:effectLst/>
                          <a:latin typeface="+mn-lt"/>
                          <a:ea typeface="+mn-ea"/>
                          <a:cs typeface="+mn-cs"/>
                        </a:rPr>
                        <a:t>or</a:t>
                      </a:r>
                      <a:r>
                        <a:rPr kumimoji="1" lang="ja-JP" altLang="ja-JP" sz="1600" kern="1200" dirty="0">
                          <a:solidFill>
                            <a:schemeClr val="tx1"/>
                          </a:solidFill>
                          <a:effectLst/>
                          <a:latin typeface="+mn-lt"/>
                          <a:ea typeface="+mn-ea"/>
                          <a:cs typeface="+mn-cs"/>
                        </a:rPr>
                        <a:t>□□□実証事</a:t>
                      </a:r>
                      <a:r>
                        <a:rPr kumimoji="1" lang="ja-JP" altLang="en-US" sz="1600" kern="1200" dirty="0">
                          <a:solidFill>
                            <a:schemeClr val="tx1"/>
                          </a:solidFill>
                          <a:effectLst/>
                          <a:latin typeface="+mn-lt"/>
                          <a:ea typeface="+mn-ea"/>
                          <a:cs typeface="+mn-cs"/>
                        </a:rPr>
                        <a:t>業</a:t>
                      </a:r>
                      <a:endParaRPr kumimoji="1" lang="ja-JP" altLang="ja-JP" sz="1600" kern="1200" dirty="0">
                        <a:solidFill>
                          <a:schemeClr val="tx1"/>
                        </a:solidFill>
                        <a:effectLst/>
                        <a:latin typeface="+mn-lt"/>
                        <a:ea typeface="+mn-ea"/>
                        <a:cs typeface="+mn-cs"/>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ja-JP" sz="1600" kern="1200" dirty="0">
                        <a:solidFill>
                          <a:schemeClr val="tx1"/>
                        </a:solidFill>
                        <a:effectLst/>
                        <a:latin typeface="+mn-lt"/>
                        <a:ea typeface="+mn-ea"/>
                        <a:cs typeface="+mn-cs"/>
                      </a:endParaRPr>
                    </a:p>
                  </a:txBody>
                  <a:tcPr/>
                </a:tc>
                <a:tc>
                  <a:txBody>
                    <a:bodyPr/>
                    <a:lstStyle/>
                    <a:p>
                      <a:r>
                        <a:rPr kumimoji="1" lang="ja-JP" altLang="en-US" sz="1600" b="1" dirty="0"/>
                        <a:t>事業類型</a:t>
                      </a:r>
                      <a:endParaRPr kumimoji="1" lang="en-US" altLang="ja-JP" sz="1600" b="1" dirty="0"/>
                    </a:p>
                  </a:txBody>
                  <a:tcPr/>
                </a:tc>
                <a:tc>
                  <a:txBody>
                    <a:bodyPr/>
                    <a:lstStyle/>
                    <a:p>
                      <a:r>
                        <a:rPr kumimoji="1" lang="ja-JP" altLang="en-US" sz="1100" b="1" dirty="0">
                          <a:solidFill>
                            <a:srgbClr val="C00000"/>
                          </a:solidFill>
                        </a:rPr>
                        <a:t>類型１</a:t>
                      </a:r>
                      <a:r>
                        <a:rPr kumimoji="1" lang="ja-JP" altLang="en-US" sz="1100" b="1" dirty="0"/>
                        <a:t>・類型２・類型３</a:t>
                      </a:r>
                    </a:p>
                    <a:p>
                      <a:r>
                        <a:rPr kumimoji="1" lang="en-US" altLang="ja-JP" sz="700" b="1" dirty="0">
                          <a:solidFill>
                            <a:schemeClr val="tx1"/>
                          </a:solidFill>
                        </a:rPr>
                        <a:t>※</a:t>
                      </a:r>
                      <a:r>
                        <a:rPr kumimoji="1" lang="ja-JP" altLang="en-US" sz="700" b="1" dirty="0">
                          <a:solidFill>
                            <a:schemeClr val="tx1"/>
                          </a:solidFill>
                        </a:rPr>
                        <a:t>該当する類型を全て丸囲みしてください。（複数選択可）</a:t>
                      </a:r>
                      <a:endParaRPr kumimoji="1" lang="en-US" altLang="ja-JP" sz="700" b="1" dirty="0">
                        <a:solidFill>
                          <a:schemeClr val="tx1"/>
                        </a:solidFill>
                      </a:endParaRPr>
                    </a:p>
                  </a:txBody>
                  <a:tcPr/>
                </a:tc>
                <a:extLst>
                  <a:ext uri="{0D108BD9-81ED-4DB2-BD59-A6C34878D82A}">
                    <a16:rowId xmlns:a16="http://schemas.microsoft.com/office/drawing/2014/main" val="719923839"/>
                  </a:ext>
                </a:extLst>
              </a:tr>
              <a:tr h="327546">
                <a:tc>
                  <a:txBody>
                    <a:bodyPr/>
                    <a:lstStyle/>
                    <a:p>
                      <a:r>
                        <a:rPr kumimoji="1" lang="ja-JP" altLang="en-US" sz="1600" b="1" dirty="0"/>
                        <a:t>企業名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dirty="0"/>
                        <a:t>○○○</a:t>
                      </a:r>
                      <a:r>
                        <a:rPr kumimoji="1" lang="ja-JP" altLang="en-US" sz="900" dirty="0">
                          <a:solidFill>
                            <a:srgbClr val="00B0F0"/>
                          </a:solidFill>
                        </a:rPr>
                        <a:t>＊</a:t>
                      </a:r>
                      <a:r>
                        <a:rPr kumimoji="1" lang="ja-JP" altLang="en-US" sz="900" kern="1200" dirty="0">
                          <a:solidFill>
                            <a:srgbClr val="00B0F0"/>
                          </a:solidFill>
                          <a:effectLst/>
                          <a:latin typeface="+mn-lt"/>
                          <a:ea typeface="+mn-ea"/>
                          <a:cs typeface="+mn-cs"/>
                        </a:rPr>
                        <a:t>共同申請の場合、他の構成員となる企業・団体名も記入してください。</a:t>
                      </a:r>
                      <a:endParaRPr kumimoji="1" lang="ja-JP" altLang="en-US" sz="900" dirty="0">
                        <a:solidFill>
                          <a:srgbClr val="00B0F0"/>
                        </a:solidFill>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900" dirty="0"/>
                    </a:p>
                  </a:txBody>
                  <a:tcPr/>
                </a:tc>
                <a:tc rowSpan="2">
                  <a:txBody>
                    <a:bodyPr/>
                    <a:lstStyle/>
                    <a:p>
                      <a:r>
                        <a:rPr kumimoji="1" lang="ja-JP" altLang="en-US" sz="1600" b="1" dirty="0">
                          <a:solidFill>
                            <a:schemeClr val="tx1"/>
                          </a:solidFill>
                        </a:rPr>
                        <a:t>事業形態</a:t>
                      </a:r>
                      <a:endParaRPr kumimoji="1" lang="en-US" altLang="ja-JP" sz="1600" b="1" dirty="0">
                        <a:solidFill>
                          <a:schemeClr val="tx1"/>
                        </a:solidFill>
                      </a:endParaRPr>
                    </a:p>
                  </a:txBody>
                  <a:tcPr/>
                </a:tc>
                <a:tc row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400" b="1" dirty="0"/>
                        <a:t>FS</a:t>
                      </a:r>
                      <a:r>
                        <a:rPr kumimoji="1" lang="ja-JP" altLang="en-US" sz="1400" b="1" dirty="0"/>
                        <a:t>　</a:t>
                      </a:r>
                      <a:r>
                        <a:rPr kumimoji="1" lang="en-US" altLang="ja-JP" sz="1400" b="1" dirty="0"/>
                        <a:t>or </a:t>
                      </a:r>
                      <a:r>
                        <a:rPr kumimoji="1" lang="ja-JP" altLang="en-US" sz="1400" b="1" dirty="0"/>
                        <a:t>　小規模実証</a:t>
                      </a:r>
                      <a:endParaRPr kumimoji="1" lang="en-US" altLang="ja-JP" sz="1400" b="1" dirty="0"/>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700" b="1" dirty="0">
                          <a:solidFill>
                            <a:schemeClr val="tx1"/>
                          </a:solidFill>
                        </a:rPr>
                        <a:t>※</a:t>
                      </a:r>
                      <a:r>
                        <a:rPr kumimoji="1" lang="ja-JP" altLang="en-US" sz="700" b="1" dirty="0">
                          <a:solidFill>
                            <a:schemeClr val="tx1"/>
                          </a:solidFill>
                        </a:rPr>
                        <a:t>該当する事業形態を記載してください。</a:t>
                      </a:r>
                      <a:endParaRPr kumimoji="1" lang="ja-JP" altLang="en-US" sz="1200" b="1" dirty="0">
                        <a:solidFill>
                          <a:schemeClr val="tx1"/>
                        </a:solidFill>
                      </a:endParaRPr>
                    </a:p>
                  </a:txBody>
                  <a:tcPr anchor="ctr"/>
                </a:tc>
                <a:extLst>
                  <a:ext uri="{0D108BD9-81ED-4DB2-BD59-A6C34878D82A}">
                    <a16:rowId xmlns:a16="http://schemas.microsoft.com/office/drawing/2014/main" val="2048864446"/>
                  </a:ext>
                </a:extLst>
              </a:tr>
              <a:tr h="327546">
                <a:tc gridSpan="2">
                  <a:txBody>
                    <a:bodyPr/>
                    <a:lstStyle/>
                    <a:p>
                      <a:r>
                        <a:rPr kumimoji="1" lang="ja-JP" altLang="en-US" sz="1400" b="1" dirty="0"/>
                        <a:t>事業対象国</a:t>
                      </a:r>
                    </a:p>
                  </a:txBody>
                  <a:tcPr/>
                </a:tc>
                <a:tc hMerge="1">
                  <a:txBody>
                    <a:bodyPr/>
                    <a:lstStyle/>
                    <a:p>
                      <a:endParaRPr kumimoji="1" lang="ja-JP" altLang="en-US"/>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dirty="0"/>
                        <a:t>○○○</a:t>
                      </a:r>
                    </a:p>
                  </a:txBody>
                  <a:tcPr/>
                </a:tc>
                <a:tc vMerge="1">
                  <a:txBody>
                    <a:bodyPr/>
                    <a:lstStyle/>
                    <a:p>
                      <a:r>
                        <a:rPr kumimoji="1" lang="ja-JP" altLang="en-US" sz="1600" b="1" dirty="0"/>
                        <a:t>小規模実証（小実証）、</a:t>
                      </a:r>
                      <a:r>
                        <a:rPr kumimoji="1" lang="en-US" altLang="ja-JP" sz="1600" b="1" dirty="0"/>
                        <a:t>FS</a:t>
                      </a:r>
                      <a:r>
                        <a:rPr kumimoji="1" lang="ja-JP" altLang="en-US" sz="1600" b="1" dirty="0"/>
                        <a:t>実証（</a:t>
                      </a:r>
                      <a:r>
                        <a:rPr kumimoji="1" lang="en-US" altLang="ja-JP" sz="1600" b="1" dirty="0"/>
                        <a:t>FS</a:t>
                      </a:r>
                      <a:r>
                        <a:rPr kumimoji="1" lang="ja-JP" altLang="en-US" sz="1600" b="1" dirty="0"/>
                        <a:t>）</a:t>
                      </a:r>
                      <a:endParaRPr kumimoji="1" lang="en-US" altLang="ja-JP" sz="1600" b="1" dirty="0"/>
                    </a:p>
                    <a:p>
                      <a:r>
                        <a:rPr kumimoji="1" lang="ja-JP" altLang="en-US" sz="1600" b="1" dirty="0"/>
                        <a:t>マスタープラン策定（</a:t>
                      </a:r>
                      <a:r>
                        <a:rPr kumimoji="1" lang="en-US" altLang="ja-JP" sz="1600" b="1" dirty="0"/>
                        <a:t>MP</a:t>
                      </a:r>
                      <a:r>
                        <a:rPr kumimoji="1" lang="ja-JP" altLang="en-US" sz="1600" b="1" dirty="0"/>
                        <a:t>）の区分</a:t>
                      </a:r>
                      <a:endParaRPr kumimoji="1" lang="en-US" altLang="ja-JP" sz="1600" b="1" dirty="0"/>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600" dirty="0"/>
                    </a:p>
                    <a:p>
                      <a:endParaRPr kumimoji="1" lang="ja-JP" altLang="en-US" dirty="0"/>
                    </a:p>
                  </a:txBody>
                  <a:tcPr/>
                </a:tc>
                <a:tc vMerge="1">
                  <a:txBody>
                    <a:bodyPr/>
                    <a:lstStyle/>
                    <a:p>
                      <a:endParaRPr kumimoji="1" lang="ja-JP" altLang="en-US"/>
                    </a:p>
                  </a:txBody>
                  <a:tcPr/>
                </a:tc>
                <a:extLst>
                  <a:ext uri="{0D108BD9-81ED-4DB2-BD59-A6C34878D82A}">
                    <a16:rowId xmlns:a16="http://schemas.microsoft.com/office/drawing/2014/main" val="513404069"/>
                  </a:ext>
                </a:extLst>
              </a:tr>
            </a:tbl>
          </a:graphicData>
        </a:graphic>
      </p:graphicFrame>
      <p:graphicFrame>
        <p:nvGraphicFramePr>
          <p:cNvPr id="15" name="表 12">
            <a:extLst>
              <a:ext uri="{FF2B5EF4-FFF2-40B4-BE49-F238E27FC236}">
                <a16:creationId xmlns:a16="http://schemas.microsoft.com/office/drawing/2014/main" id="{304E054C-A28C-180F-379F-01F14D5C4DAA}"/>
              </a:ext>
            </a:extLst>
          </p:cNvPr>
          <p:cNvGraphicFramePr>
            <a:graphicFrameLocks noGrp="1"/>
          </p:cNvGraphicFramePr>
          <p:nvPr/>
        </p:nvGraphicFramePr>
        <p:xfrm>
          <a:off x="276756" y="1514155"/>
          <a:ext cx="9308446" cy="5194879"/>
        </p:xfrm>
        <a:graphic>
          <a:graphicData uri="http://schemas.openxmlformats.org/drawingml/2006/table">
            <a:tbl>
              <a:tblPr firstRow="1" bandRow="1">
                <a:tableStyleId>{5940675A-B579-460E-94D1-54222C63F5DA}</a:tableStyleId>
              </a:tblPr>
              <a:tblGrid>
                <a:gridCol w="2362328">
                  <a:extLst>
                    <a:ext uri="{9D8B030D-6E8A-4147-A177-3AD203B41FA5}">
                      <a16:colId xmlns:a16="http://schemas.microsoft.com/office/drawing/2014/main" val="2483108772"/>
                    </a:ext>
                  </a:extLst>
                </a:gridCol>
                <a:gridCol w="2959171">
                  <a:extLst>
                    <a:ext uri="{9D8B030D-6E8A-4147-A177-3AD203B41FA5}">
                      <a16:colId xmlns:a16="http://schemas.microsoft.com/office/drawing/2014/main" val="1745638244"/>
                    </a:ext>
                  </a:extLst>
                </a:gridCol>
                <a:gridCol w="3986947">
                  <a:extLst>
                    <a:ext uri="{9D8B030D-6E8A-4147-A177-3AD203B41FA5}">
                      <a16:colId xmlns:a16="http://schemas.microsoft.com/office/drawing/2014/main" val="4213187549"/>
                    </a:ext>
                  </a:extLst>
                </a:gridCol>
              </a:tblGrid>
              <a:tr h="2588109">
                <a:tc>
                  <a:txBody>
                    <a:bodyPr/>
                    <a:lstStyle/>
                    <a:p>
                      <a:r>
                        <a:rPr kumimoji="1" lang="ja-JP" altLang="en-US" sz="1600" b="1" dirty="0"/>
                        <a:t>事業概要</a:t>
                      </a:r>
                      <a:endParaRPr kumimoji="1" lang="en-US" altLang="ja-JP" sz="1600" b="1" dirty="0"/>
                    </a:p>
                    <a:p>
                      <a:endParaRPr kumimoji="1" lang="en-US" altLang="ja-JP" sz="1400" dirty="0"/>
                    </a:p>
                    <a:p>
                      <a:endParaRPr kumimoji="1" lang="en-US" altLang="ja-JP" sz="1400" dirty="0"/>
                    </a:p>
                    <a:p>
                      <a:r>
                        <a:rPr kumimoji="1" lang="en-US" altLang="ja-JP" sz="1200" dirty="0"/>
                        <a:t>【</a:t>
                      </a:r>
                      <a:r>
                        <a:rPr kumimoji="1" lang="ja-JP" altLang="en-US" sz="1200" dirty="0"/>
                        <a:t>想定事業スキーム</a:t>
                      </a:r>
                      <a:r>
                        <a:rPr kumimoji="1" lang="en-US" altLang="ja-JP" sz="1200" dirty="0"/>
                        <a:t>】</a:t>
                      </a:r>
                      <a:endParaRPr kumimoji="1" lang="ja-JP" altLang="en-US" sz="1200" dirty="0"/>
                    </a:p>
                  </a:txBody>
                  <a:tcPr/>
                </a:tc>
                <a:tc gridSpan="2">
                  <a:txBody>
                    <a:bodyPr/>
                    <a:lstStyle/>
                    <a:p>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323657163"/>
                  </a:ext>
                </a:extLst>
              </a:tr>
              <a:tr h="1303385">
                <a:tc gridSpan="3">
                  <a:txBody>
                    <a:bodyPr/>
                    <a:lstStyle/>
                    <a:p>
                      <a:endParaRPr kumimoji="1" lang="ja-JP" altLang="en-US" sz="1200" dirty="0"/>
                    </a:p>
                  </a:txBody>
                  <a:tcPr/>
                </a:tc>
                <a:tc hMerge="1">
                  <a:txBody>
                    <a:bodyPr/>
                    <a:lstStyle/>
                    <a:p>
                      <a:endParaRPr kumimoji="1" lang="ja-JP" altLang="en-US" dirty="0"/>
                    </a:p>
                  </a:txBody>
                  <a:tcPr/>
                </a:tc>
                <a:tc hMerge="1">
                  <a:txBody>
                    <a:bodyPr/>
                    <a:lstStyle/>
                    <a:p>
                      <a:endParaRPr kumimoji="1" lang="ja-JP" altLang="en-US" sz="1200" dirty="0"/>
                    </a:p>
                  </a:txBody>
                  <a:tcPr/>
                </a:tc>
                <a:extLst>
                  <a:ext uri="{0D108BD9-81ED-4DB2-BD59-A6C34878D82A}">
                    <a16:rowId xmlns:a16="http://schemas.microsoft.com/office/drawing/2014/main" val="3160479808"/>
                  </a:ext>
                </a:extLst>
              </a:tr>
              <a:tr h="1303385">
                <a:tc gridSpan="2">
                  <a:txBody>
                    <a:bodyPr/>
                    <a:lstStyle/>
                    <a:p>
                      <a:endParaRPr kumimoji="1" lang="ja-JP" altLang="en-US" sz="1200" dirty="0"/>
                    </a:p>
                  </a:txBody>
                  <a:tcPr/>
                </a:tc>
                <a:tc hMerge="1">
                  <a:txBody>
                    <a:bodyPr/>
                    <a:lstStyle/>
                    <a:p>
                      <a:endParaRPr kumimoji="1" lang="ja-JP" altLang="en-US"/>
                    </a:p>
                  </a:txBody>
                  <a:tcPr/>
                </a:tc>
                <a:tc>
                  <a:txBody>
                    <a:bodyPr/>
                    <a:lstStyle/>
                    <a:p>
                      <a:endParaRPr kumimoji="1" lang="ja-JP" altLang="en-US" sz="1200" dirty="0"/>
                    </a:p>
                  </a:txBody>
                  <a:tcPr/>
                </a:tc>
                <a:extLst>
                  <a:ext uri="{0D108BD9-81ED-4DB2-BD59-A6C34878D82A}">
                    <a16:rowId xmlns:a16="http://schemas.microsoft.com/office/drawing/2014/main" val="3159636933"/>
                  </a:ext>
                </a:extLst>
              </a:tr>
            </a:tbl>
          </a:graphicData>
        </a:graphic>
      </p:graphicFrame>
      <p:sp>
        <p:nvSpPr>
          <p:cNvPr id="16" name="テキスト ボックス 15">
            <a:extLst>
              <a:ext uri="{FF2B5EF4-FFF2-40B4-BE49-F238E27FC236}">
                <a16:creationId xmlns:a16="http://schemas.microsoft.com/office/drawing/2014/main" id="{4F652864-B8AB-FB64-8CAC-8C6187E141FF}"/>
              </a:ext>
            </a:extLst>
          </p:cNvPr>
          <p:cNvSpPr txBox="1"/>
          <p:nvPr/>
        </p:nvSpPr>
        <p:spPr>
          <a:xfrm>
            <a:off x="2634350" y="1543269"/>
            <a:ext cx="4282767" cy="2416046"/>
          </a:xfrm>
          <a:prstGeom prst="rect">
            <a:avLst/>
          </a:prstGeom>
          <a:noFill/>
        </p:spPr>
        <p:txBody>
          <a:bodyPr wrap="square" rtlCol="0">
            <a:spAutoFit/>
          </a:bodyPr>
          <a:lstStyle/>
          <a:p>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事業概要を４～５行程度で簡潔に記載～～～～～～～～～～～～～～～～～～～～～～～～～～～～～～～～～～～～～～～～～～～～～～～～～～～～～～～～～～～～～～～～～～～～。</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en-US" altLang="ja-JP" sz="1600" dirty="0">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事業規模</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スケジュール</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2024</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b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br>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2025</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＊受注事業化までの全体スケジュールを記載してください。</a:t>
            </a:r>
            <a:endParaRPr kumimoji="1" lang="en-US" altLang="ja-JP"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p:txBody>
      </p:sp>
      <p:pic>
        <p:nvPicPr>
          <p:cNvPr id="11" name="図 10">
            <a:extLst>
              <a:ext uri="{FF2B5EF4-FFF2-40B4-BE49-F238E27FC236}">
                <a16:creationId xmlns:a16="http://schemas.microsoft.com/office/drawing/2014/main" id="{E7A75C3C-8E59-5694-300D-60744A2FC294}"/>
              </a:ext>
            </a:extLst>
          </p:cNvPr>
          <p:cNvPicPr>
            <a:picLocks noChangeAspect="1"/>
          </p:cNvPicPr>
          <p:nvPr/>
        </p:nvPicPr>
        <p:blipFill>
          <a:blip r:embed="rId2"/>
          <a:stretch>
            <a:fillRect/>
          </a:stretch>
        </p:blipFill>
        <p:spPr>
          <a:xfrm>
            <a:off x="6922869" y="1889394"/>
            <a:ext cx="1728192" cy="1367409"/>
          </a:xfrm>
          <a:prstGeom prst="rect">
            <a:avLst/>
          </a:prstGeom>
        </p:spPr>
      </p:pic>
      <p:sp>
        <p:nvSpPr>
          <p:cNvPr id="18" name="正方形/長方形 17">
            <a:extLst>
              <a:ext uri="{FF2B5EF4-FFF2-40B4-BE49-F238E27FC236}">
                <a16:creationId xmlns:a16="http://schemas.microsoft.com/office/drawing/2014/main" id="{9CCB53BE-0E99-788C-3712-0A9399D81606}"/>
              </a:ext>
            </a:extLst>
          </p:cNvPr>
          <p:cNvSpPr/>
          <p:nvPr/>
        </p:nvSpPr>
        <p:spPr bwMode="auto">
          <a:xfrm>
            <a:off x="311137" y="2806374"/>
            <a:ext cx="825439" cy="432048"/>
          </a:xfrm>
          <a:prstGeom prst="rect">
            <a:avLst/>
          </a:prstGeom>
          <a:solidFill>
            <a:schemeClr val="accent1">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A</a:t>
            </a:r>
            <a:r>
              <a:rPr kumimoji="0" lang="ja-JP" altLang="en-US" sz="1100" dirty="0">
                <a:latin typeface="Meiryo UI" panose="020B0604030504040204" pitchFamily="50" charset="-128"/>
                <a:ea typeface="Meiryo UI" panose="020B0604030504040204" pitchFamily="50" charset="-128"/>
              </a:rPr>
              <a:t>社</a:t>
            </a:r>
            <a:br>
              <a:rPr kumimoji="0" lang="en-US" altLang="ja-JP" sz="1100" dirty="0">
                <a:latin typeface="Meiryo UI" panose="020B0604030504040204" pitchFamily="50" charset="-128"/>
                <a:ea typeface="Meiryo UI" panose="020B0604030504040204" pitchFamily="50" charset="-128"/>
              </a:rPr>
            </a:br>
            <a:r>
              <a:rPr kumimoji="0" lang="ja-JP" altLang="en-US" sz="1100" dirty="0">
                <a:latin typeface="Meiryo UI" panose="020B0604030504040204" pitchFamily="50" charset="-128"/>
                <a:ea typeface="Meiryo UI" panose="020B0604030504040204" pitchFamily="50" charset="-128"/>
              </a:rPr>
              <a:t>（提案事業社）</a:t>
            </a:r>
          </a:p>
        </p:txBody>
      </p:sp>
      <p:sp>
        <p:nvSpPr>
          <p:cNvPr id="20" name="正方形/長方形 19">
            <a:extLst>
              <a:ext uri="{FF2B5EF4-FFF2-40B4-BE49-F238E27FC236}">
                <a16:creationId xmlns:a16="http://schemas.microsoft.com/office/drawing/2014/main" id="{07E975B0-9D57-C36B-099B-28FCF8A4E88E}"/>
              </a:ext>
            </a:extLst>
          </p:cNvPr>
          <p:cNvSpPr/>
          <p:nvPr/>
        </p:nvSpPr>
        <p:spPr bwMode="auto">
          <a:xfrm>
            <a:off x="807588" y="3498112"/>
            <a:ext cx="1332320" cy="451706"/>
          </a:xfrm>
          <a:prstGeom prst="rect">
            <a:avLst/>
          </a:prstGeom>
          <a:solidFill>
            <a:schemeClr val="accent3">
              <a:lumMod val="20000"/>
              <a:lumOff val="80000"/>
            </a:schemeClr>
          </a:solidFill>
          <a:ln w="9525">
            <a:noFill/>
            <a:miter lim="800000"/>
            <a:headEnd/>
            <a:tailEnd/>
          </a:ln>
          <a:effectLst/>
        </p:spPr>
        <p:txBody>
          <a:bodyPr wrap="none" rtlCol="0" anchor="ctr"/>
          <a:lstStyle/>
          <a:p>
            <a:pPr algn="ctr"/>
            <a:r>
              <a:rPr kumimoji="0" lang="ja-JP" altLang="en-US" sz="1100" dirty="0">
                <a:latin typeface="Meiryo UI" panose="020B0604030504040204" pitchFamily="50" charset="-128"/>
                <a:ea typeface="Meiryo UI" panose="020B0604030504040204" pitchFamily="50" charset="-128"/>
              </a:rPr>
              <a:t>現地</a:t>
            </a:r>
            <a:r>
              <a:rPr kumimoji="0" lang="en-US" altLang="ja-JP" sz="1100" dirty="0">
                <a:latin typeface="Meiryo UI" panose="020B0604030504040204" pitchFamily="50" charset="-128"/>
                <a:ea typeface="Meiryo UI" panose="020B0604030504040204" pitchFamily="50" charset="-128"/>
              </a:rPr>
              <a:t>SPC</a:t>
            </a:r>
            <a:r>
              <a:rPr kumimoji="0" lang="ja-JP" altLang="en-US" sz="1100" dirty="0">
                <a:latin typeface="Meiryo UI" panose="020B0604030504040204" pitchFamily="50" charset="-128"/>
                <a:ea typeface="Meiryo UI" panose="020B0604030504040204" pitchFamily="50" charset="-128"/>
              </a:rPr>
              <a:t>設立</a:t>
            </a:r>
          </a:p>
        </p:txBody>
      </p:sp>
      <p:cxnSp>
        <p:nvCxnSpPr>
          <p:cNvPr id="21" name="直線コネクタ 23">
            <a:extLst>
              <a:ext uri="{FF2B5EF4-FFF2-40B4-BE49-F238E27FC236}">
                <a16:creationId xmlns:a16="http://schemas.microsoft.com/office/drawing/2014/main" id="{570626C9-3E7D-A4D1-4D94-D426969DE6C8}"/>
              </a:ext>
            </a:extLst>
          </p:cNvPr>
          <p:cNvCxnSpPr>
            <a:cxnSpLocks/>
            <a:stCxn id="18" idx="3"/>
          </p:cNvCxnSpPr>
          <p:nvPr/>
        </p:nvCxnSpPr>
        <p:spPr>
          <a:xfrm>
            <a:off x="1136576" y="3022398"/>
            <a:ext cx="1235308" cy="104922"/>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2" name="直線コネクタ 23">
            <a:extLst>
              <a:ext uri="{FF2B5EF4-FFF2-40B4-BE49-F238E27FC236}">
                <a16:creationId xmlns:a16="http://schemas.microsoft.com/office/drawing/2014/main" id="{ED6CE2A1-FA2A-662D-62A1-8DB93F3CCA91}"/>
              </a:ext>
            </a:extLst>
          </p:cNvPr>
          <p:cNvCxnSpPr>
            <a:cxnSpLocks/>
          </p:cNvCxnSpPr>
          <p:nvPr/>
        </p:nvCxnSpPr>
        <p:spPr>
          <a:xfrm rot="16200000" flipH="1">
            <a:off x="1195566" y="3264714"/>
            <a:ext cx="503644" cy="1"/>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9" name="正方形/長方形 18">
            <a:extLst>
              <a:ext uri="{FF2B5EF4-FFF2-40B4-BE49-F238E27FC236}">
                <a16:creationId xmlns:a16="http://schemas.microsoft.com/office/drawing/2014/main" id="{6A873003-10A6-3FB5-DECC-C16D90A23DFB}"/>
              </a:ext>
            </a:extLst>
          </p:cNvPr>
          <p:cNvSpPr/>
          <p:nvPr/>
        </p:nvSpPr>
        <p:spPr bwMode="auto">
          <a:xfrm>
            <a:off x="1737557" y="2855157"/>
            <a:ext cx="821714" cy="377085"/>
          </a:xfrm>
          <a:prstGeom prst="rect">
            <a:avLst/>
          </a:prstGeom>
          <a:solidFill>
            <a:schemeClr val="accent2">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B</a:t>
            </a:r>
            <a:r>
              <a:rPr kumimoji="0" lang="ja-JP" altLang="en-US" sz="1100" dirty="0">
                <a:latin typeface="Meiryo UI" panose="020B0604030504040204" pitchFamily="50" charset="-128"/>
                <a:ea typeface="Meiryo UI" panose="020B0604030504040204" pitchFamily="50" charset="-128"/>
              </a:rPr>
              <a:t>社</a:t>
            </a:r>
            <a:endParaRPr kumimoji="0" lang="en-US" altLang="ja-JP" sz="1100" dirty="0">
              <a:latin typeface="Meiryo UI" panose="020B0604030504040204" pitchFamily="50" charset="-128"/>
              <a:ea typeface="Meiryo UI" panose="020B0604030504040204" pitchFamily="50" charset="-128"/>
            </a:endParaRPr>
          </a:p>
          <a:p>
            <a:pPr algn="ctr"/>
            <a:r>
              <a:rPr kumimoji="0" lang="ja-JP" altLang="en-US" sz="1100" dirty="0">
                <a:latin typeface="Meiryo UI" panose="020B0604030504040204" pitchFamily="50" charset="-128"/>
                <a:ea typeface="Meiryo UI" panose="020B0604030504040204" pitchFamily="50" charset="-128"/>
              </a:rPr>
              <a:t>（○国企業）</a:t>
            </a:r>
          </a:p>
        </p:txBody>
      </p:sp>
      <p:sp>
        <p:nvSpPr>
          <p:cNvPr id="31" name="テキスト ボックス 30">
            <a:extLst>
              <a:ext uri="{FF2B5EF4-FFF2-40B4-BE49-F238E27FC236}">
                <a16:creationId xmlns:a16="http://schemas.microsoft.com/office/drawing/2014/main" id="{5A9A61E0-929E-9789-E206-83782175D61B}"/>
              </a:ext>
            </a:extLst>
          </p:cNvPr>
          <p:cNvSpPr txBox="1"/>
          <p:nvPr/>
        </p:nvSpPr>
        <p:spPr>
          <a:xfrm>
            <a:off x="272480" y="2590350"/>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51</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2" name="テキスト ボックス 31">
            <a:extLst>
              <a:ext uri="{FF2B5EF4-FFF2-40B4-BE49-F238E27FC236}">
                <a16:creationId xmlns:a16="http://schemas.microsoft.com/office/drawing/2014/main" id="{8E342909-F461-062C-7F99-DCE0193A367B}"/>
              </a:ext>
            </a:extLst>
          </p:cNvPr>
          <p:cNvSpPr txBox="1"/>
          <p:nvPr/>
        </p:nvSpPr>
        <p:spPr>
          <a:xfrm>
            <a:off x="1818297" y="2622692"/>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49</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3" name="テキスト ボックス 32">
            <a:extLst>
              <a:ext uri="{FF2B5EF4-FFF2-40B4-BE49-F238E27FC236}">
                <a16:creationId xmlns:a16="http://schemas.microsoft.com/office/drawing/2014/main" id="{1F30A7F1-65A3-0A51-BCAB-9BCFBD483A45}"/>
              </a:ext>
            </a:extLst>
          </p:cNvPr>
          <p:cNvSpPr txBox="1"/>
          <p:nvPr/>
        </p:nvSpPr>
        <p:spPr>
          <a:xfrm>
            <a:off x="6825208" y="1534253"/>
            <a:ext cx="2511890" cy="276999"/>
          </a:xfrm>
          <a:prstGeom prst="rect">
            <a:avLst/>
          </a:prstGeom>
          <a:noFill/>
        </p:spPr>
        <p:txBody>
          <a:bodyPr wrap="square" rtlCol="0">
            <a:spAutoFit/>
          </a:bodyPr>
          <a:lstStyle/>
          <a:p>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cs typeface="Meiryo UI" panose="020B0604030504040204" pitchFamily="50" charset="-128"/>
              </a:rPr>
              <a:t>事業イメージが分かる図や写真</a:t>
            </a:r>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5" name="四角形: 角を丸くする 34">
            <a:extLst>
              <a:ext uri="{FF2B5EF4-FFF2-40B4-BE49-F238E27FC236}">
                <a16:creationId xmlns:a16="http://schemas.microsoft.com/office/drawing/2014/main" id="{8E3FFE76-7CBE-76FB-E11B-DBF7890F9BA8}"/>
              </a:ext>
            </a:extLst>
          </p:cNvPr>
          <p:cNvSpPr/>
          <p:nvPr/>
        </p:nvSpPr>
        <p:spPr bwMode="auto">
          <a:xfrm>
            <a:off x="557155" y="4306758"/>
            <a:ext cx="3528803" cy="294367"/>
          </a:xfrm>
          <a:prstGeom prst="roundRect">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本事業が我が国のイノベーション創出に裨益するポイント</a:t>
            </a:r>
            <a:endParaRPr kumimoji="0" lang="en-US" altLang="ja-JP" sz="1400" b="1" dirty="0">
              <a:latin typeface="Meiryo UI" panose="020B0604030504040204" pitchFamily="50" charset="-128"/>
              <a:ea typeface="Meiryo UI" panose="020B0604030504040204" pitchFamily="50" charset="-128"/>
            </a:endParaRPr>
          </a:p>
        </p:txBody>
      </p:sp>
      <p:sp>
        <p:nvSpPr>
          <p:cNvPr id="36" name="矢印: 右 35">
            <a:extLst>
              <a:ext uri="{FF2B5EF4-FFF2-40B4-BE49-F238E27FC236}">
                <a16:creationId xmlns:a16="http://schemas.microsoft.com/office/drawing/2014/main" id="{CC81A50B-89C7-669F-25E0-8174657FD614}"/>
              </a:ext>
            </a:extLst>
          </p:cNvPr>
          <p:cNvSpPr/>
          <p:nvPr/>
        </p:nvSpPr>
        <p:spPr bwMode="auto">
          <a:xfrm>
            <a:off x="4907801" y="4266189"/>
            <a:ext cx="481942" cy="389286"/>
          </a:xfrm>
          <a:prstGeom prst="rightArrow">
            <a:avLst/>
          </a:prstGeom>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rtlCol="0" anchor="ctr"/>
          <a:lstStyle/>
          <a:p>
            <a:pPr algn="l"/>
            <a:endParaRPr kumimoji="0" lang="ja-JP" altLang="en-US" dirty="0">
              <a:latin typeface="Meiryo UI" panose="020B0604030504040204" pitchFamily="50" charset="-128"/>
              <a:ea typeface="Meiryo UI" panose="020B0604030504040204" pitchFamily="50" charset="-128"/>
            </a:endParaRPr>
          </a:p>
        </p:txBody>
      </p:sp>
      <p:sp>
        <p:nvSpPr>
          <p:cNvPr id="37" name="テキスト ボックス 36">
            <a:extLst>
              <a:ext uri="{FF2B5EF4-FFF2-40B4-BE49-F238E27FC236}">
                <a16:creationId xmlns:a16="http://schemas.microsoft.com/office/drawing/2014/main" id="{53110B41-C032-4D7D-A361-9092A26BED02}"/>
              </a:ext>
            </a:extLst>
          </p:cNvPr>
          <p:cNvSpPr txBox="1"/>
          <p:nvPr/>
        </p:nvSpPr>
        <p:spPr>
          <a:xfrm>
            <a:off x="5585098" y="4637069"/>
            <a:ext cx="3537962" cy="600164"/>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・可能な限り定量的に（日本での雇用○人増、○○億円の</a:t>
            </a:r>
            <a:r>
              <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R&amp;D</a:t>
            </a:r>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センター設立等）</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sz="1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テキスト ボックス 38">
            <a:extLst>
              <a:ext uri="{FF2B5EF4-FFF2-40B4-BE49-F238E27FC236}">
                <a16:creationId xmlns:a16="http://schemas.microsoft.com/office/drawing/2014/main" id="{7D866A34-09A9-D204-6E51-8B16E838E60E}"/>
              </a:ext>
            </a:extLst>
          </p:cNvPr>
          <p:cNvSpPr txBox="1"/>
          <p:nvPr/>
        </p:nvSpPr>
        <p:spPr>
          <a:xfrm>
            <a:off x="487542" y="4637069"/>
            <a:ext cx="5570869" cy="938719"/>
          </a:xfrm>
          <a:prstGeom prst="rect">
            <a:avLst/>
          </a:prstGeom>
          <a:noFill/>
        </p:spPr>
        <p:txBody>
          <a:bodyPr wrap="square">
            <a:spAutoFit/>
          </a:bodyPr>
          <a:lstStyle/>
          <a:p>
            <a:pPr algn="l"/>
            <a:r>
              <a:rPr kumimoji="0" lang="ja-JP" altLang="en-US" sz="1100" dirty="0">
                <a:solidFill>
                  <a:srgbClr val="00B0F0"/>
                </a:solidFill>
                <a:latin typeface="Meiryo UI" panose="020B0604030504040204" pitchFamily="50" charset="-128"/>
                <a:ea typeface="Meiryo UI" panose="020B0604030504040204" pitchFamily="50" charset="-128"/>
              </a:rPr>
              <a:t>例）事業で得られるビッグデータを日本に還元、</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　　　国際ルール・標準の日本標準の獲得、現地高度人材の呼び込み等</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（可能な限り定量的に・・・年間○○件のデータや実証例の獲得、創出等）</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latin typeface="Meiryo UI" panose="020B0604030504040204" pitchFamily="50" charset="-128"/>
                <a:ea typeface="Meiryo UI" panose="020B0604030504040204" pitchFamily="50" charset="-128"/>
              </a:rPr>
              <a:t>　　　</a:t>
            </a:r>
            <a:endParaRPr kumimoji="0" lang="en-US" altLang="ja-JP" sz="1100" dirty="0">
              <a:latin typeface="Meiryo UI" panose="020B0604030504040204" pitchFamily="50" charset="-128"/>
              <a:ea typeface="Meiryo UI" panose="020B0604030504040204" pitchFamily="50" charset="-128"/>
            </a:endParaRPr>
          </a:p>
          <a:p>
            <a:pPr algn="l"/>
            <a:r>
              <a:rPr kumimoji="0" lang="ja-JP" altLang="en-US" sz="1100" dirty="0">
                <a:latin typeface="Meiryo UI" panose="020B0604030504040204" pitchFamily="50" charset="-128"/>
                <a:ea typeface="Meiryo UI" panose="020B0604030504040204" pitchFamily="50" charset="-128"/>
              </a:rPr>
              <a:t>　　　</a:t>
            </a:r>
          </a:p>
        </p:txBody>
      </p:sp>
      <p:sp>
        <p:nvSpPr>
          <p:cNvPr id="40" name="四角形: 角を丸くする 39">
            <a:extLst>
              <a:ext uri="{FF2B5EF4-FFF2-40B4-BE49-F238E27FC236}">
                <a16:creationId xmlns:a16="http://schemas.microsoft.com/office/drawing/2014/main" id="{0C5CF20E-3C97-1D67-2D1A-F5D3822C7C98}"/>
              </a:ext>
            </a:extLst>
          </p:cNvPr>
          <p:cNvSpPr/>
          <p:nvPr/>
        </p:nvSpPr>
        <p:spPr bwMode="auto">
          <a:xfrm>
            <a:off x="375506" y="4296817"/>
            <a:ext cx="4282767" cy="299125"/>
          </a:xfrm>
          <a:prstGeom prst="roundRect">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本事業が我が国のイノベーション創出に裨益するポイント</a:t>
            </a:r>
            <a:endParaRPr kumimoji="0" lang="en-US" altLang="ja-JP" sz="1400" b="1" dirty="0">
              <a:latin typeface="Meiryo UI" panose="020B0604030504040204" pitchFamily="50" charset="-128"/>
              <a:ea typeface="Meiryo UI" panose="020B0604030504040204" pitchFamily="50" charset="-128"/>
            </a:endParaRPr>
          </a:p>
        </p:txBody>
      </p:sp>
      <p:sp>
        <p:nvSpPr>
          <p:cNvPr id="41" name="四角形: 角を丸くする 40">
            <a:extLst>
              <a:ext uri="{FF2B5EF4-FFF2-40B4-BE49-F238E27FC236}">
                <a16:creationId xmlns:a16="http://schemas.microsoft.com/office/drawing/2014/main" id="{91683667-D227-E94C-7B1F-AEE2422F26C0}"/>
              </a:ext>
            </a:extLst>
          </p:cNvPr>
          <p:cNvSpPr/>
          <p:nvPr/>
        </p:nvSpPr>
        <p:spPr bwMode="auto">
          <a:xfrm>
            <a:off x="5660507" y="4304531"/>
            <a:ext cx="3528803" cy="294367"/>
          </a:xfrm>
          <a:prstGeom prst="roundRect">
            <a:avLst/>
          </a:prstGeom>
          <a:solidFill>
            <a:schemeClr val="accent5"/>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結果生み出される国内雇用・投資効果等</a:t>
            </a:r>
            <a:endParaRPr kumimoji="0" lang="en-US" altLang="ja-JP" sz="1400" b="1" dirty="0">
              <a:latin typeface="Meiryo UI" panose="020B0604030504040204" pitchFamily="50" charset="-128"/>
              <a:ea typeface="Meiryo UI" panose="020B0604030504040204" pitchFamily="50" charset="-128"/>
            </a:endParaRPr>
          </a:p>
        </p:txBody>
      </p:sp>
      <p:sp>
        <p:nvSpPr>
          <p:cNvPr id="6" name="テキスト ボックス 5">
            <a:extLst>
              <a:ext uri="{FF2B5EF4-FFF2-40B4-BE49-F238E27FC236}">
                <a16:creationId xmlns:a16="http://schemas.microsoft.com/office/drawing/2014/main" id="{B0660CBB-F763-63F5-781B-81348CE18DAA}"/>
              </a:ext>
            </a:extLst>
          </p:cNvPr>
          <p:cNvSpPr txBox="1"/>
          <p:nvPr/>
        </p:nvSpPr>
        <p:spPr>
          <a:xfrm flipH="1">
            <a:off x="487542" y="5483667"/>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●注視すべき他国政府等の支援スキーム（あれば）</a:t>
            </a:r>
          </a:p>
        </p:txBody>
      </p:sp>
      <p:sp>
        <p:nvSpPr>
          <p:cNvPr id="7" name="テキスト ボックス 6">
            <a:extLst>
              <a:ext uri="{FF2B5EF4-FFF2-40B4-BE49-F238E27FC236}">
                <a16:creationId xmlns:a16="http://schemas.microsoft.com/office/drawing/2014/main" id="{8900EB6A-9D58-A959-A18D-63B78E072259}"/>
              </a:ext>
            </a:extLst>
          </p:cNvPr>
          <p:cNvSpPr txBox="1"/>
          <p:nvPr/>
        </p:nvSpPr>
        <p:spPr>
          <a:xfrm flipH="1">
            <a:off x="529418" y="5776931"/>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他国ライバル企業等と競争条件が劣後しかねない他国政府の補助金等があれば、以下記載のこと。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・補助事業名（どこの国・政府等の事業か分かるよう）</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・具体的な補助率や上限等分かる範囲で記載</a:t>
            </a:r>
          </a:p>
        </p:txBody>
      </p:sp>
      <p:sp>
        <p:nvSpPr>
          <p:cNvPr id="8" name="テキスト ボックス 7">
            <a:extLst>
              <a:ext uri="{FF2B5EF4-FFF2-40B4-BE49-F238E27FC236}">
                <a16:creationId xmlns:a16="http://schemas.microsoft.com/office/drawing/2014/main" id="{8AC51C51-0F51-8DC8-82CB-129F3ED0AEF2}"/>
              </a:ext>
            </a:extLst>
          </p:cNvPr>
          <p:cNvSpPr txBox="1"/>
          <p:nvPr/>
        </p:nvSpPr>
        <p:spPr>
          <a:xfrm flipH="1">
            <a:off x="5746513" y="5483291"/>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●その他留意事項（あれば）</a:t>
            </a:r>
          </a:p>
        </p:txBody>
      </p:sp>
      <p:sp>
        <p:nvSpPr>
          <p:cNvPr id="9" name="テキスト ボックス 8">
            <a:extLst>
              <a:ext uri="{FF2B5EF4-FFF2-40B4-BE49-F238E27FC236}">
                <a16:creationId xmlns:a16="http://schemas.microsoft.com/office/drawing/2014/main" id="{BC712D0E-E58B-E56E-96D7-42E9F530598C}"/>
              </a:ext>
            </a:extLst>
          </p:cNvPr>
          <p:cNvSpPr txBox="1"/>
          <p:nvPr/>
        </p:nvSpPr>
        <p:spPr>
          <a:xfrm flipH="1">
            <a:off x="5732646" y="5724628"/>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企業の本気度や政府支援への具体的な要望等記載のこと。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・○○億円程度の補助（又は委託？）がないと～～のため</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　本事業が成立しない　等</a:t>
            </a:r>
            <a:br>
              <a:rPr kumimoji="1" lang="en-US" altLang="ja-JP" sz="1100" dirty="0">
                <a:latin typeface="Meiryo UI" panose="020B0604030504040204" pitchFamily="50" charset="-128"/>
                <a:ea typeface="Meiryo UI" panose="020B0604030504040204" pitchFamily="50" charset="-128"/>
                <a:cs typeface="Meiryo UI" panose="020B0604030504040204" pitchFamily="50" charset="-128"/>
              </a:rPr>
            </a:br>
            <a:endParaRPr kumimoji="1" lang="ja-JP" altLang="en-US" sz="1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3" name="テキスト ボックス 22">
            <a:extLst>
              <a:ext uri="{FF2B5EF4-FFF2-40B4-BE49-F238E27FC236}">
                <a16:creationId xmlns:a16="http://schemas.microsoft.com/office/drawing/2014/main" id="{FD57BA3C-3609-426F-050C-7CC573D611C9}"/>
              </a:ext>
            </a:extLst>
          </p:cNvPr>
          <p:cNvSpPr txBox="1"/>
          <p:nvPr/>
        </p:nvSpPr>
        <p:spPr>
          <a:xfrm>
            <a:off x="1493" y="-3100"/>
            <a:ext cx="9442182" cy="276999"/>
          </a:xfrm>
          <a:prstGeom prst="rect">
            <a:avLst/>
          </a:prstGeom>
          <a:noFill/>
        </p:spPr>
        <p:txBody>
          <a:bodyPr wrap="square" rtlCol="0">
            <a:spAutoFit/>
          </a:bodyPr>
          <a:lstStyle/>
          <a:p>
            <a:r>
              <a:rPr lang="ja-JP" altLang="en-US" sz="1200" b="1" dirty="0">
                <a:latin typeface="Meiryo UI" panose="020B0604030504040204" pitchFamily="50" charset="-128"/>
                <a:ea typeface="Meiryo UI" panose="020B0604030504040204" pitchFamily="50" charset="-128"/>
                <a:cs typeface="Meiryo UI" panose="020B0604030504040204" pitchFamily="50" charset="-128"/>
              </a:rPr>
              <a:t>令和５年度補正グローバルサウス未来志向型共創等事業費補助金（我が国企業によるインフラ海外展開促進調査：三次公募）</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四角形: 角を丸くする 9">
            <a:extLst>
              <a:ext uri="{FF2B5EF4-FFF2-40B4-BE49-F238E27FC236}">
                <a16:creationId xmlns:a16="http://schemas.microsoft.com/office/drawing/2014/main" id="{3A80AB7F-0F0D-F0F9-25F3-4FF7E2EF42B2}"/>
              </a:ext>
            </a:extLst>
          </p:cNvPr>
          <p:cNvSpPr/>
          <p:nvPr/>
        </p:nvSpPr>
        <p:spPr bwMode="auto">
          <a:xfrm>
            <a:off x="8128221" y="43852"/>
            <a:ext cx="1745540" cy="269385"/>
          </a:xfrm>
          <a:prstGeom prst="roundRect">
            <a:avLst/>
          </a:prstGeom>
          <a:solidFill>
            <a:srgbClr val="C00000"/>
          </a:solidFill>
          <a:ln>
            <a:noFill/>
          </a:ln>
        </p:spPr>
        <p:style>
          <a:lnRef idx="0">
            <a:scrgbClr r="0" g="0" b="0"/>
          </a:lnRef>
          <a:fillRef idx="0">
            <a:scrgbClr r="0" g="0" b="0"/>
          </a:fillRef>
          <a:effectRef idx="0">
            <a:scrgbClr r="0" g="0" b="0"/>
          </a:effectRef>
          <a:fontRef idx="minor">
            <a:schemeClr val="lt1"/>
          </a:fontRef>
        </p:style>
        <p:txBody>
          <a:bodyPr wrap="none" rtlCol="0" anchor="ctr"/>
          <a:lstStyle/>
          <a:p>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様式２別添１</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類型１</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7" name="正方形/長方形 16">
            <a:extLst>
              <a:ext uri="{FF2B5EF4-FFF2-40B4-BE49-F238E27FC236}">
                <a16:creationId xmlns:a16="http://schemas.microsoft.com/office/drawing/2014/main" id="{C871D348-D289-E201-01A0-7AD47B3C4AA6}"/>
              </a:ext>
            </a:extLst>
          </p:cNvPr>
          <p:cNvSpPr/>
          <p:nvPr/>
        </p:nvSpPr>
        <p:spPr>
          <a:xfrm rot="21008454">
            <a:off x="806558" y="2224527"/>
            <a:ext cx="8648522" cy="2185214"/>
          </a:xfrm>
          <a:prstGeom prst="rect">
            <a:avLst/>
          </a:prstGeom>
          <a:noFill/>
        </p:spPr>
        <p:txBody>
          <a:bodyPr wrap="none" lIns="91440" tIns="45720" rIns="91440" bIns="45720">
            <a:spAutoFit/>
          </a:bodyPr>
          <a:lstStyle/>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類型１に最も当てはまる場合は、</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このシートにご記入ください。</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rPr>
              <a:t>※</a:t>
            </a:r>
            <a:r>
              <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rPr>
              <a:t>この記述は提出時に削除してください。</a:t>
            </a:r>
            <a:endPar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また、様式中の</a:t>
            </a:r>
            <a:r>
              <a:rPr lang="ja-JP" altLang="en-US" sz="2400" b="1" dirty="0">
                <a:ln w="6600">
                  <a:solidFill>
                    <a:schemeClr val="accent2"/>
                  </a:solidFill>
                  <a:prstDash val="solid"/>
                </a:ln>
                <a:solidFill>
                  <a:srgbClr val="00B0F0"/>
                </a:solidFill>
                <a:effectLst>
                  <a:outerShdw dist="38100" dir="2700000" algn="tl" rotWithShape="0">
                    <a:schemeClr val="accent2"/>
                  </a:outerShdw>
                </a:effectLst>
              </a:rPr>
              <a:t>青文字</a:t>
            </a: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も削除してください。</a:t>
            </a:r>
            <a:endPar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endParaRPr>
          </a:p>
        </p:txBody>
      </p:sp>
    </p:spTree>
    <p:extLst>
      <p:ext uri="{BB962C8B-B14F-4D97-AF65-F5344CB8AC3E}">
        <p14:creationId xmlns:p14="http://schemas.microsoft.com/office/powerpoint/2010/main" val="41835114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2"/>
          </p:nvPr>
        </p:nvSpPr>
        <p:spPr>
          <a:xfrm>
            <a:off x="7594600" y="6526471"/>
            <a:ext cx="2311400" cy="365125"/>
          </a:xfrm>
        </p:spPr>
        <p:txBody>
          <a:bodyPr/>
          <a:lstStyle/>
          <a:p>
            <a:fld id="{D9550142-B990-490A-A107-ED7302A7FD52}" type="slidenum">
              <a:rPr kumimoji="1" lang="ja-JP" altLang="en-US" sz="1100" smtClean="0"/>
              <a:t>2</a:t>
            </a:fld>
            <a:endParaRPr kumimoji="1" lang="ja-JP" altLang="en-US" sz="1100" dirty="0"/>
          </a:p>
        </p:txBody>
      </p:sp>
      <p:graphicFrame>
        <p:nvGraphicFramePr>
          <p:cNvPr id="12" name="表 12">
            <a:extLst>
              <a:ext uri="{FF2B5EF4-FFF2-40B4-BE49-F238E27FC236}">
                <a16:creationId xmlns:a16="http://schemas.microsoft.com/office/drawing/2014/main" id="{3ABAD51A-35EB-3879-C6D9-3FB3BC7F08D7}"/>
              </a:ext>
            </a:extLst>
          </p:cNvPr>
          <p:cNvGraphicFramePr>
            <a:graphicFrameLocks noGrp="1"/>
          </p:cNvGraphicFramePr>
          <p:nvPr/>
        </p:nvGraphicFramePr>
        <p:xfrm>
          <a:off x="270548" y="345639"/>
          <a:ext cx="9308447" cy="1154600"/>
        </p:xfrm>
        <a:graphic>
          <a:graphicData uri="http://schemas.openxmlformats.org/drawingml/2006/table">
            <a:tbl>
              <a:tblPr firstRow="1" bandRow="1">
                <a:tableStyleId>{5940675A-B579-460E-94D1-54222C63F5DA}</a:tableStyleId>
              </a:tblPr>
              <a:tblGrid>
                <a:gridCol w="847749">
                  <a:extLst>
                    <a:ext uri="{9D8B030D-6E8A-4147-A177-3AD203B41FA5}">
                      <a16:colId xmlns:a16="http://schemas.microsoft.com/office/drawing/2014/main" val="2483108772"/>
                    </a:ext>
                  </a:extLst>
                </a:gridCol>
                <a:gridCol w="923858">
                  <a:extLst>
                    <a:ext uri="{9D8B030D-6E8A-4147-A177-3AD203B41FA5}">
                      <a16:colId xmlns:a16="http://schemas.microsoft.com/office/drawing/2014/main" val="2075099082"/>
                    </a:ext>
                  </a:extLst>
                </a:gridCol>
                <a:gridCol w="3695433">
                  <a:extLst>
                    <a:ext uri="{9D8B030D-6E8A-4147-A177-3AD203B41FA5}">
                      <a16:colId xmlns:a16="http://schemas.microsoft.com/office/drawing/2014/main" val="4265466631"/>
                    </a:ext>
                  </a:extLst>
                </a:gridCol>
                <a:gridCol w="999744">
                  <a:extLst>
                    <a:ext uri="{9D8B030D-6E8A-4147-A177-3AD203B41FA5}">
                      <a16:colId xmlns:a16="http://schemas.microsoft.com/office/drawing/2014/main" val="1745638244"/>
                    </a:ext>
                  </a:extLst>
                </a:gridCol>
                <a:gridCol w="2841663">
                  <a:extLst>
                    <a:ext uri="{9D8B030D-6E8A-4147-A177-3AD203B41FA5}">
                      <a16:colId xmlns:a16="http://schemas.microsoft.com/office/drawing/2014/main" val="818869120"/>
                    </a:ext>
                  </a:extLst>
                </a:gridCol>
              </a:tblGrid>
              <a:tr h="423080">
                <a:tc>
                  <a:txBody>
                    <a:bodyPr/>
                    <a:lstStyle/>
                    <a:p>
                      <a:r>
                        <a:rPr kumimoji="1" lang="ja-JP" altLang="en-US" sz="1600" b="1" dirty="0"/>
                        <a:t>事業名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ja-JP" sz="1600" kern="1200" dirty="0">
                          <a:solidFill>
                            <a:schemeClr val="tx1"/>
                          </a:solidFill>
                          <a:effectLst/>
                          <a:latin typeface="+mn-lt"/>
                          <a:ea typeface="+mn-ea"/>
                          <a:cs typeface="+mn-cs"/>
                        </a:rPr>
                        <a:t>○○○国／□□□調査事業</a:t>
                      </a:r>
                      <a:r>
                        <a:rPr kumimoji="1" lang="en-US" altLang="ja-JP" sz="1600" kern="1200" dirty="0">
                          <a:solidFill>
                            <a:schemeClr val="tx1"/>
                          </a:solidFill>
                          <a:effectLst/>
                          <a:latin typeface="+mn-lt"/>
                          <a:ea typeface="+mn-ea"/>
                          <a:cs typeface="+mn-cs"/>
                        </a:rPr>
                        <a:t>or</a:t>
                      </a:r>
                      <a:r>
                        <a:rPr kumimoji="1" lang="ja-JP" altLang="ja-JP" sz="1600" kern="1200" dirty="0">
                          <a:solidFill>
                            <a:schemeClr val="tx1"/>
                          </a:solidFill>
                          <a:effectLst/>
                          <a:latin typeface="+mn-lt"/>
                          <a:ea typeface="+mn-ea"/>
                          <a:cs typeface="+mn-cs"/>
                        </a:rPr>
                        <a:t>□□□実証事</a:t>
                      </a:r>
                      <a:r>
                        <a:rPr kumimoji="1" lang="ja-JP" altLang="en-US" sz="1600" kern="1200" dirty="0">
                          <a:solidFill>
                            <a:schemeClr val="tx1"/>
                          </a:solidFill>
                          <a:effectLst/>
                          <a:latin typeface="+mn-lt"/>
                          <a:ea typeface="+mn-ea"/>
                          <a:cs typeface="+mn-cs"/>
                        </a:rPr>
                        <a:t>業</a:t>
                      </a:r>
                      <a:endParaRPr kumimoji="1" lang="ja-JP" altLang="ja-JP" sz="1600" kern="1200" dirty="0">
                        <a:solidFill>
                          <a:schemeClr val="tx1"/>
                        </a:solidFill>
                        <a:effectLst/>
                        <a:latin typeface="+mn-lt"/>
                        <a:ea typeface="+mn-ea"/>
                        <a:cs typeface="+mn-cs"/>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ja-JP" sz="1600" kern="1200" dirty="0">
                        <a:solidFill>
                          <a:schemeClr val="tx1"/>
                        </a:solidFill>
                        <a:effectLst/>
                        <a:latin typeface="+mn-lt"/>
                        <a:ea typeface="+mn-ea"/>
                        <a:cs typeface="+mn-cs"/>
                      </a:endParaRPr>
                    </a:p>
                  </a:txBody>
                  <a:tcPr/>
                </a:tc>
                <a:tc>
                  <a:txBody>
                    <a:bodyPr/>
                    <a:lstStyle/>
                    <a:p>
                      <a:r>
                        <a:rPr kumimoji="1" lang="ja-JP" altLang="en-US" sz="1600" b="1" dirty="0"/>
                        <a:t>事業類型</a:t>
                      </a:r>
                      <a:endParaRPr kumimoji="1" lang="en-US" altLang="ja-JP" sz="1600" b="1" dirty="0"/>
                    </a:p>
                  </a:txBody>
                  <a:tcPr/>
                </a:tc>
                <a:tc>
                  <a:txBody>
                    <a:bodyPr/>
                    <a:lstStyle/>
                    <a:p>
                      <a:r>
                        <a:rPr kumimoji="1" lang="ja-JP" altLang="en-US" sz="1100" b="1" dirty="0">
                          <a:solidFill>
                            <a:schemeClr val="tx1"/>
                          </a:solidFill>
                        </a:rPr>
                        <a:t>類型１</a:t>
                      </a:r>
                      <a:r>
                        <a:rPr kumimoji="1" lang="ja-JP" altLang="en-US" sz="1100" b="1" dirty="0"/>
                        <a:t>・</a:t>
                      </a:r>
                      <a:r>
                        <a:rPr kumimoji="1" lang="ja-JP" altLang="en-US" sz="1100" b="1" dirty="0">
                          <a:solidFill>
                            <a:srgbClr val="C00000"/>
                          </a:solidFill>
                        </a:rPr>
                        <a:t>類型２</a:t>
                      </a:r>
                      <a:r>
                        <a:rPr kumimoji="1" lang="ja-JP" altLang="en-US" sz="1100" b="1" dirty="0"/>
                        <a:t>・類型３</a:t>
                      </a:r>
                    </a:p>
                    <a:p>
                      <a:r>
                        <a:rPr kumimoji="1" lang="en-US" altLang="ja-JP" sz="700" b="1" dirty="0">
                          <a:solidFill>
                            <a:schemeClr val="tx1"/>
                          </a:solidFill>
                        </a:rPr>
                        <a:t>※</a:t>
                      </a:r>
                      <a:r>
                        <a:rPr kumimoji="1" lang="ja-JP" altLang="en-US" sz="700" b="1" dirty="0">
                          <a:solidFill>
                            <a:schemeClr val="tx1"/>
                          </a:solidFill>
                        </a:rPr>
                        <a:t>該当する類型を全て丸囲みしてください。（複数選択可）</a:t>
                      </a:r>
                      <a:endParaRPr kumimoji="1" lang="en-US" altLang="ja-JP" sz="700" b="1" dirty="0">
                        <a:solidFill>
                          <a:schemeClr val="tx1"/>
                        </a:solidFill>
                      </a:endParaRPr>
                    </a:p>
                  </a:txBody>
                  <a:tcPr/>
                </a:tc>
                <a:extLst>
                  <a:ext uri="{0D108BD9-81ED-4DB2-BD59-A6C34878D82A}">
                    <a16:rowId xmlns:a16="http://schemas.microsoft.com/office/drawing/2014/main" val="719923839"/>
                  </a:ext>
                </a:extLst>
              </a:tr>
              <a:tr h="327546">
                <a:tc>
                  <a:txBody>
                    <a:bodyPr/>
                    <a:lstStyle/>
                    <a:p>
                      <a:r>
                        <a:rPr kumimoji="1" lang="ja-JP" altLang="en-US" sz="1600" b="1" dirty="0"/>
                        <a:t>企業名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dirty="0"/>
                        <a:t>○○○</a:t>
                      </a:r>
                      <a:r>
                        <a:rPr kumimoji="1" lang="ja-JP" altLang="en-US" sz="900" dirty="0">
                          <a:solidFill>
                            <a:srgbClr val="00B0F0"/>
                          </a:solidFill>
                        </a:rPr>
                        <a:t>＊</a:t>
                      </a:r>
                      <a:r>
                        <a:rPr kumimoji="1" lang="ja-JP" altLang="en-US" sz="900" kern="1200" dirty="0">
                          <a:solidFill>
                            <a:srgbClr val="00B0F0"/>
                          </a:solidFill>
                          <a:effectLst/>
                          <a:latin typeface="+mn-lt"/>
                          <a:ea typeface="+mn-ea"/>
                          <a:cs typeface="+mn-cs"/>
                        </a:rPr>
                        <a:t>共同申請の場合、他の構成員となる企業・団体名も記入してください。</a:t>
                      </a:r>
                      <a:endParaRPr kumimoji="1" lang="ja-JP" altLang="en-US" sz="900" dirty="0">
                        <a:solidFill>
                          <a:srgbClr val="00B0F0"/>
                        </a:solidFill>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900" dirty="0"/>
                    </a:p>
                  </a:txBody>
                  <a:tcPr/>
                </a:tc>
                <a:tc rowSpan="2">
                  <a:txBody>
                    <a:bodyPr/>
                    <a:lstStyle/>
                    <a:p>
                      <a:r>
                        <a:rPr kumimoji="1" lang="ja-JP" altLang="en-US" sz="1600" b="1" dirty="0">
                          <a:solidFill>
                            <a:schemeClr val="tx1"/>
                          </a:solidFill>
                        </a:rPr>
                        <a:t>事業形態</a:t>
                      </a:r>
                      <a:endParaRPr kumimoji="1" lang="en-US" altLang="ja-JP" sz="1600" b="1" dirty="0">
                        <a:solidFill>
                          <a:schemeClr val="tx1"/>
                        </a:solidFill>
                      </a:endParaRPr>
                    </a:p>
                  </a:txBody>
                  <a:tcPr/>
                </a:tc>
                <a:tc row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400" b="1" dirty="0"/>
                        <a:t>FS</a:t>
                      </a:r>
                      <a:r>
                        <a:rPr kumimoji="1" lang="ja-JP" altLang="en-US" sz="1400" b="1" dirty="0"/>
                        <a:t>　</a:t>
                      </a:r>
                      <a:r>
                        <a:rPr kumimoji="1" lang="en-US" altLang="ja-JP" sz="1400" b="1" dirty="0"/>
                        <a:t>or </a:t>
                      </a:r>
                      <a:r>
                        <a:rPr kumimoji="1" lang="ja-JP" altLang="en-US" sz="1400" b="1" dirty="0"/>
                        <a:t>　小規模実証</a:t>
                      </a:r>
                      <a:endParaRPr kumimoji="1" lang="en-US" altLang="ja-JP" sz="1400" b="1" dirty="0"/>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700" b="1" dirty="0">
                          <a:solidFill>
                            <a:schemeClr val="tx1"/>
                          </a:solidFill>
                        </a:rPr>
                        <a:t>※</a:t>
                      </a:r>
                      <a:r>
                        <a:rPr kumimoji="1" lang="ja-JP" altLang="en-US" sz="700" b="1" dirty="0">
                          <a:solidFill>
                            <a:schemeClr val="tx1"/>
                          </a:solidFill>
                        </a:rPr>
                        <a:t>該当する事業形態を記載してください。</a:t>
                      </a:r>
                      <a:endParaRPr kumimoji="1" lang="ja-JP" altLang="en-US" sz="1200" b="1" dirty="0">
                        <a:solidFill>
                          <a:schemeClr val="tx1"/>
                        </a:solidFill>
                      </a:endParaRPr>
                    </a:p>
                  </a:txBody>
                  <a:tcPr anchor="ctr"/>
                </a:tc>
                <a:extLst>
                  <a:ext uri="{0D108BD9-81ED-4DB2-BD59-A6C34878D82A}">
                    <a16:rowId xmlns:a16="http://schemas.microsoft.com/office/drawing/2014/main" val="2048864446"/>
                  </a:ext>
                </a:extLst>
              </a:tr>
              <a:tr h="327546">
                <a:tc gridSpan="2">
                  <a:txBody>
                    <a:bodyPr/>
                    <a:lstStyle/>
                    <a:p>
                      <a:r>
                        <a:rPr kumimoji="1" lang="ja-JP" altLang="en-US" sz="1400" b="1" dirty="0"/>
                        <a:t>事業対象国</a:t>
                      </a:r>
                    </a:p>
                  </a:txBody>
                  <a:tcPr/>
                </a:tc>
                <a:tc hMerge="1">
                  <a:txBody>
                    <a:bodyPr/>
                    <a:lstStyle/>
                    <a:p>
                      <a:endParaRPr kumimoji="1" lang="ja-JP" altLang="en-US"/>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dirty="0"/>
                        <a:t>○○○</a:t>
                      </a:r>
                    </a:p>
                  </a:txBody>
                  <a:tcPr/>
                </a:tc>
                <a:tc vMerge="1">
                  <a:txBody>
                    <a:bodyPr/>
                    <a:lstStyle/>
                    <a:p>
                      <a:r>
                        <a:rPr kumimoji="1" lang="ja-JP" altLang="en-US" sz="1600" b="1" dirty="0"/>
                        <a:t>小規模実証（小実証）、</a:t>
                      </a:r>
                      <a:r>
                        <a:rPr kumimoji="1" lang="en-US" altLang="ja-JP" sz="1600" b="1" dirty="0"/>
                        <a:t>FS</a:t>
                      </a:r>
                      <a:r>
                        <a:rPr kumimoji="1" lang="ja-JP" altLang="en-US" sz="1600" b="1" dirty="0"/>
                        <a:t>実証（</a:t>
                      </a:r>
                      <a:r>
                        <a:rPr kumimoji="1" lang="en-US" altLang="ja-JP" sz="1600" b="1" dirty="0"/>
                        <a:t>FS</a:t>
                      </a:r>
                      <a:r>
                        <a:rPr kumimoji="1" lang="ja-JP" altLang="en-US" sz="1600" b="1" dirty="0"/>
                        <a:t>）</a:t>
                      </a:r>
                      <a:endParaRPr kumimoji="1" lang="en-US" altLang="ja-JP" sz="1600" b="1" dirty="0"/>
                    </a:p>
                    <a:p>
                      <a:r>
                        <a:rPr kumimoji="1" lang="ja-JP" altLang="en-US" sz="1600" b="1" dirty="0"/>
                        <a:t>マスタープラン策定（</a:t>
                      </a:r>
                      <a:r>
                        <a:rPr kumimoji="1" lang="en-US" altLang="ja-JP" sz="1600" b="1" dirty="0"/>
                        <a:t>MP</a:t>
                      </a:r>
                      <a:r>
                        <a:rPr kumimoji="1" lang="ja-JP" altLang="en-US" sz="1600" b="1" dirty="0"/>
                        <a:t>）の区分</a:t>
                      </a:r>
                      <a:endParaRPr kumimoji="1" lang="en-US" altLang="ja-JP" sz="1600" b="1" dirty="0"/>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600" dirty="0"/>
                    </a:p>
                    <a:p>
                      <a:endParaRPr kumimoji="1" lang="ja-JP" altLang="en-US" dirty="0"/>
                    </a:p>
                  </a:txBody>
                  <a:tcPr/>
                </a:tc>
                <a:tc vMerge="1">
                  <a:txBody>
                    <a:bodyPr/>
                    <a:lstStyle/>
                    <a:p>
                      <a:endParaRPr kumimoji="1" lang="ja-JP" altLang="en-US"/>
                    </a:p>
                  </a:txBody>
                  <a:tcPr/>
                </a:tc>
                <a:extLst>
                  <a:ext uri="{0D108BD9-81ED-4DB2-BD59-A6C34878D82A}">
                    <a16:rowId xmlns:a16="http://schemas.microsoft.com/office/drawing/2014/main" val="513404069"/>
                  </a:ext>
                </a:extLst>
              </a:tr>
            </a:tbl>
          </a:graphicData>
        </a:graphic>
      </p:graphicFrame>
      <p:graphicFrame>
        <p:nvGraphicFramePr>
          <p:cNvPr id="15" name="表 12">
            <a:extLst>
              <a:ext uri="{FF2B5EF4-FFF2-40B4-BE49-F238E27FC236}">
                <a16:creationId xmlns:a16="http://schemas.microsoft.com/office/drawing/2014/main" id="{304E054C-A28C-180F-379F-01F14D5C4DAA}"/>
              </a:ext>
            </a:extLst>
          </p:cNvPr>
          <p:cNvGraphicFramePr>
            <a:graphicFrameLocks noGrp="1"/>
          </p:cNvGraphicFramePr>
          <p:nvPr/>
        </p:nvGraphicFramePr>
        <p:xfrm>
          <a:off x="276756" y="1514155"/>
          <a:ext cx="9308446" cy="5194879"/>
        </p:xfrm>
        <a:graphic>
          <a:graphicData uri="http://schemas.openxmlformats.org/drawingml/2006/table">
            <a:tbl>
              <a:tblPr firstRow="1" bandRow="1">
                <a:tableStyleId>{5940675A-B579-460E-94D1-54222C63F5DA}</a:tableStyleId>
              </a:tblPr>
              <a:tblGrid>
                <a:gridCol w="2362328">
                  <a:extLst>
                    <a:ext uri="{9D8B030D-6E8A-4147-A177-3AD203B41FA5}">
                      <a16:colId xmlns:a16="http://schemas.microsoft.com/office/drawing/2014/main" val="2483108772"/>
                    </a:ext>
                  </a:extLst>
                </a:gridCol>
                <a:gridCol w="2959171">
                  <a:extLst>
                    <a:ext uri="{9D8B030D-6E8A-4147-A177-3AD203B41FA5}">
                      <a16:colId xmlns:a16="http://schemas.microsoft.com/office/drawing/2014/main" val="1745638244"/>
                    </a:ext>
                  </a:extLst>
                </a:gridCol>
                <a:gridCol w="3986947">
                  <a:extLst>
                    <a:ext uri="{9D8B030D-6E8A-4147-A177-3AD203B41FA5}">
                      <a16:colId xmlns:a16="http://schemas.microsoft.com/office/drawing/2014/main" val="4213187549"/>
                    </a:ext>
                  </a:extLst>
                </a:gridCol>
              </a:tblGrid>
              <a:tr h="2588109">
                <a:tc>
                  <a:txBody>
                    <a:bodyPr/>
                    <a:lstStyle/>
                    <a:p>
                      <a:r>
                        <a:rPr kumimoji="1" lang="ja-JP" altLang="en-US" sz="1600" b="1" dirty="0"/>
                        <a:t>事業概要</a:t>
                      </a:r>
                      <a:endParaRPr kumimoji="1" lang="en-US" altLang="ja-JP" sz="1600" b="1" dirty="0"/>
                    </a:p>
                    <a:p>
                      <a:endParaRPr kumimoji="1" lang="en-US" altLang="ja-JP" sz="1400" dirty="0"/>
                    </a:p>
                    <a:p>
                      <a:endParaRPr kumimoji="1" lang="en-US" altLang="ja-JP" sz="1400" dirty="0"/>
                    </a:p>
                    <a:p>
                      <a:r>
                        <a:rPr kumimoji="1" lang="en-US" altLang="ja-JP" sz="1200" dirty="0"/>
                        <a:t>【</a:t>
                      </a:r>
                      <a:r>
                        <a:rPr kumimoji="1" lang="ja-JP" altLang="en-US" sz="1200" dirty="0"/>
                        <a:t>想定事業スキーム</a:t>
                      </a:r>
                      <a:r>
                        <a:rPr kumimoji="1" lang="en-US" altLang="ja-JP" sz="1200" dirty="0"/>
                        <a:t>】</a:t>
                      </a:r>
                      <a:endParaRPr kumimoji="1" lang="ja-JP" altLang="en-US" sz="1200" dirty="0"/>
                    </a:p>
                  </a:txBody>
                  <a:tcPr/>
                </a:tc>
                <a:tc gridSpan="2">
                  <a:txBody>
                    <a:bodyPr/>
                    <a:lstStyle/>
                    <a:p>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323657163"/>
                  </a:ext>
                </a:extLst>
              </a:tr>
              <a:tr h="1303385">
                <a:tc gridSpan="3">
                  <a:txBody>
                    <a:bodyPr/>
                    <a:lstStyle/>
                    <a:p>
                      <a:endParaRPr kumimoji="1" lang="ja-JP" altLang="en-US" sz="1200" dirty="0"/>
                    </a:p>
                  </a:txBody>
                  <a:tcPr/>
                </a:tc>
                <a:tc hMerge="1">
                  <a:txBody>
                    <a:bodyPr/>
                    <a:lstStyle/>
                    <a:p>
                      <a:endParaRPr kumimoji="1" lang="ja-JP" altLang="en-US" dirty="0"/>
                    </a:p>
                  </a:txBody>
                  <a:tcPr/>
                </a:tc>
                <a:tc hMerge="1">
                  <a:txBody>
                    <a:bodyPr/>
                    <a:lstStyle/>
                    <a:p>
                      <a:endParaRPr kumimoji="1" lang="ja-JP" altLang="en-US" sz="1200" dirty="0"/>
                    </a:p>
                  </a:txBody>
                  <a:tcPr/>
                </a:tc>
                <a:extLst>
                  <a:ext uri="{0D108BD9-81ED-4DB2-BD59-A6C34878D82A}">
                    <a16:rowId xmlns:a16="http://schemas.microsoft.com/office/drawing/2014/main" val="3160479808"/>
                  </a:ext>
                </a:extLst>
              </a:tr>
              <a:tr h="1303385">
                <a:tc gridSpan="2">
                  <a:txBody>
                    <a:bodyPr/>
                    <a:lstStyle/>
                    <a:p>
                      <a:endParaRPr kumimoji="1" lang="ja-JP" altLang="en-US" sz="1200" dirty="0"/>
                    </a:p>
                  </a:txBody>
                  <a:tcPr/>
                </a:tc>
                <a:tc hMerge="1">
                  <a:txBody>
                    <a:bodyPr/>
                    <a:lstStyle/>
                    <a:p>
                      <a:endParaRPr kumimoji="1" lang="ja-JP" altLang="en-US"/>
                    </a:p>
                  </a:txBody>
                  <a:tcPr/>
                </a:tc>
                <a:tc>
                  <a:txBody>
                    <a:bodyPr/>
                    <a:lstStyle/>
                    <a:p>
                      <a:endParaRPr kumimoji="1" lang="ja-JP" altLang="en-US" sz="1200" dirty="0"/>
                    </a:p>
                  </a:txBody>
                  <a:tcPr/>
                </a:tc>
                <a:extLst>
                  <a:ext uri="{0D108BD9-81ED-4DB2-BD59-A6C34878D82A}">
                    <a16:rowId xmlns:a16="http://schemas.microsoft.com/office/drawing/2014/main" val="3159636933"/>
                  </a:ext>
                </a:extLst>
              </a:tr>
            </a:tbl>
          </a:graphicData>
        </a:graphic>
      </p:graphicFrame>
      <p:sp>
        <p:nvSpPr>
          <p:cNvPr id="16" name="テキスト ボックス 15">
            <a:extLst>
              <a:ext uri="{FF2B5EF4-FFF2-40B4-BE49-F238E27FC236}">
                <a16:creationId xmlns:a16="http://schemas.microsoft.com/office/drawing/2014/main" id="{4F652864-B8AB-FB64-8CAC-8C6187E141FF}"/>
              </a:ext>
            </a:extLst>
          </p:cNvPr>
          <p:cNvSpPr txBox="1"/>
          <p:nvPr/>
        </p:nvSpPr>
        <p:spPr>
          <a:xfrm>
            <a:off x="2634350" y="1543269"/>
            <a:ext cx="4282767" cy="2416046"/>
          </a:xfrm>
          <a:prstGeom prst="rect">
            <a:avLst/>
          </a:prstGeom>
          <a:noFill/>
        </p:spPr>
        <p:txBody>
          <a:bodyPr wrap="square" rtlCol="0">
            <a:spAutoFit/>
          </a:bodyPr>
          <a:lstStyle/>
          <a:p>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事業概要を４～５行程度で簡潔に記載～～～～～～～～～～～～～～～～～～～～～～～～～～～～～～～～～～～～～～～～～～～～～～～～～～～～～～～～～～～～～～～～～～～～。</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en-US" altLang="ja-JP" sz="1600" dirty="0">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事業規模</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スケジュール</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2024</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b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br>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2025</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＊受注事業化までの全体スケジュールを記載してください。</a:t>
            </a:r>
            <a:endParaRPr kumimoji="1" lang="en-US" altLang="ja-JP"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p:txBody>
      </p:sp>
      <p:pic>
        <p:nvPicPr>
          <p:cNvPr id="11" name="図 10">
            <a:extLst>
              <a:ext uri="{FF2B5EF4-FFF2-40B4-BE49-F238E27FC236}">
                <a16:creationId xmlns:a16="http://schemas.microsoft.com/office/drawing/2014/main" id="{E7A75C3C-8E59-5694-300D-60744A2FC294}"/>
              </a:ext>
            </a:extLst>
          </p:cNvPr>
          <p:cNvPicPr>
            <a:picLocks noChangeAspect="1"/>
          </p:cNvPicPr>
          <p:nvPr/>
        </p:nvPicPr>
        <p:blipFill>
          <a:blip r:embed="rId2"/>
          <a:stretch>
            <a:fillRect/>
          </a:stretch>
        </p:blipFill>
        <p:spPr>
          <a:xfrm>
            <a:off x="6922869" y="1889394"/>
            <a:ext cx="1728192" cy="1367409"/>
          </a:xfrm>
          <a:prstGeom prst="rect">
            <a:avLst/>
          </a:prstGeom>
        </p:spPr>
      </p:pic>
      <p:sp>
        <p:nvSpPr>
          <p:cNvPr id="18" name="正方形/長方形 17">
            <a:extLst>
              <a:ext uri="{FF2B5EF4-FFF2-40B4-BE49-F238E27FC236}">
                <a16:creationId xmlns:a16="http://schemas.microsoft.com/office/drawing/2014/main" id="{9CCB53BE-0E99-788C-3712-0A9399D81606}"/>
              </a:ext>
            </a:extLst>
          </p:cNvPr>
          <p:cNvSpPr/>
          <p:nvPr/>
        </p:nvSpPr>
        <p:spPr bwMode="auto">
          <a:xfrm>
            <a:off x="311137" y="2806374"/>
            <a:ext cx="825439" cy="432048"/>
          </a:xfrm>
          <a:prstGeom prst="rect">
            <a:avLst/>
          </a:prstGeom>
          <a:solidFill>
            <a:schemeClr val="accent1">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A</a:t>
            </a:r>
            <a:r>
              <a:rPr kumimoji="0" lang="ja-JP" altLang="en-US" sz="1100" dirty="0">
                <a:latin typeface="Meiryo UI" panose="020B0604030504040204" pitchFamily="50" charset="-128"/>
                <a:ea typeface="Meiryo UI" panose="020B0604030504040204" pitchFamily="50" charset="-128"/>
              </a:rPr>
              <a:t>社</a:t>
            </a:r>
            <a:br>
              <a:rPr kumimoji="0" lang="en-US" altLang="ja-JP" sz="1100" dirty="0">
                <a:latin typeface="Meiryo UI" panose="020B0604030504040204" pitchFamily="50" charset="-128"/>
                <a:ea typeface="Meiryo UI" panose="020B0604030504040204" pitchFamily="50" charset="-128"/>
              </a:rPr>
            </a:br>
            <a:r>
              <a:rPr kumimoji="0" lang="ja-JP" altLang="en-US" sz="1100" dirty="0">
                <a:latin typeface="Meiryo UI" panose="020B0604030504040204" pitchFamily="50" charset="-128"/>
                <a:ea typeface="Meiryo UI" panose="020B0604030504040204" pitchFamily="50" charset="-128"/>
              </a:rPr>
              <a:t>（提案事業社）</a:t>
            </a:r>
          </a:p>
        </p:txBody>
      </p:sp>
      <p:sp>
        <p:nvSpPr>
          <p:cNvPr id="20" name="正方形/長方形 19">
            <a:extLst>
              <a:ext uri="{FF2B5EF4-FFF2-40B4-BE49-F238E27FC236}">
                <a16:creationId xmlns:a16="http://schemas.microsoft.com/office/drawing/2014/main" id="{07E975B0-9D57-C36B-099B-28FCF8A4E88E}"/>
              </a:ext>
            </a:extLst>
          </p:cNvPr>
          <p:cNvSpPr/>
          <p:nvPr/>
        </p:nvSpPr>
        <p:spPr bwMode="auto">
          <a:xfrm>
            <a:off x="807588" y="3498112"/>
            <a:ext cx="1332320" cy="451706"/>
          </a:xfrm>
          <a:prstGeom prst="rect">
            <a:avLst/>
          </a:prstGeom>
          <a:solidFill>
            <a:schemeClr val="accent3">
              <a:lumMod val="20000"/>
              <a:lumOff val="80000"/>
            </a:schemeClr>
          </a:solidFill>
          <a:ln w="9525">
            <a:noFill/>
            <a:miter lim="800000"/>
            <a:headEnd/>
            <a:tailEnd/>
          </a:ln>
          <a:effectLst/>
        </p:spPr>
        <p:txBody>
          <a:bodyPr wrap="none" rtlCol="0" anchor="ctr"/>
          <a:lstStyle/>
          <a:p>
            <a:pPr algn="ctr"/>
            <a:r>
              <a:rPr kumimoji="0" lang="ja-JP" altLang="en-US" sz="1100" dirty="0">
                <a:latin typeface="Meiryo UI" panose="020B0604030504040204" pitchFamily="50" charset="-128"/>
                <a:ea typeface="Meiryo UI" panose="020B0604030504040204" pitchFamily="50" charset="-128"/>
              </a:rPr>
              <a:t>現地</a:t>
            </a:r>
            <a:r>
              <a:rPr kumimoji="0" lang="en-US" altLang="ja-JP" sz="1100" dirty="0">
                <a:latin typeface="Meiryo UI" panose="020B0604030504040204" pitchFamily="50" charset="-128"/>
                <a:ea typeface="Meiryo UI" panose="020B0604030504040204" pitchFamily="50" charset="-128"/>
              </a:rPr>
              <a:t>SPC</a:t>
            </a:r>
            <a:r>
              <a:rPr kumimoji="0" lang="ja-JP" altLang="en-US" sz="1100" dirty="0">
                <a:latin typeface="Meiryo UI" panose="020B0604030504040204" pitchFamily="50" charset="-128"/>
                <a:ea typeface="Meiryo UI" panose="020B0604030504040204" pitchFamily="50" charset="-128"/>
              </a:rPr>
              <a:t>設立</a:t>
            </a:r>
          </a:p>
        </p:txBody>
      </p:sp>
      <p:cxnSp>
        <p:nvCxnSpPr>
          <p:cNvPr id="21" name="直線コネクタ 23">
            <a:extLst>
              <a:ext uri="{FF2B5EF4-FFF2-40B4-BE49-F238E27FC236}">
                <a16:creationId xmlns:a16="http://schemas.microsoft.com/office/drawing/2014/main" id="{570626C9-3E7D-A4D1-4D94-D426969DE6C8}"/>
              </a:ext>
            </a:extLst>
          </p:cNvPr>
          <p:cNvCxnSpPr>
            <a:cxnSpLocks/>
            <a:stCxn id="18" idx="3"/>
          </p:cNvCxnSpPr>
          <p:nvPr/>
        </p:nvCxnSpPr>
        <p:spPr>
          <a:xfrm>
            <a:off x="1136576" y="3022398"/>
            <a:ext cx="1235308" cy="104922"/>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2" name="直線コネクタ 23">
            <a:extLst>
              <a:ext uri="{FF2B5EF4-FFF2-40B4-BE49-F238E27FC236}">
                <a16:creationId xmlns:a16="http://schemas.microsoft.com/office/drawing/2014/main" id="{ED6CE2A1-FA2A-662D-62A1-8DB93F3CCA91}"/>
              </a:ext>
            </a:extLst>
          </p:cNvPr>
          <p:cNvCxnSpPr>
            <a:cxnSpLocks/>
          </p:cNvCxnSpPr>
          <p:nvPr/>
        </p:nvCxnSpPr>
        <p:spPr>
          <a:xfrm rot="16200000" flipH="1">
            <a:off x="1195566" y="3264714"/>
            <a:ext cx="503644" cy="1"/>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9" name="正方形/長方形 18">
            <a:extLst>
              <a:ext uri="{FF2B5EF4-FFF2-40B4-BE49-F238E27FC236}">
                <a16:creationId xmlns:a16="http://schemas.microsoft.com/office/drawing/2014/main" id="{6A873003-10A6-3FB5-DECC-C16D90A23DFB}"/>
              </a:ext>
            </a:extLst>
          </p:cNvPr>
          <p:cNvSpPr/>
          <p:nvPr/>
        </p:nvSpPr>
        <p:spPr bwMode="auto">
          <a:xfrm>
            <a:off x="1737557" y="2855157"/>
            <a:ext cx="821714" cy="377085"/>
          </a:xfrm>
          <a:prstGeom prst="rect">
            <a:avLst/>
          </a:prstGeom>
          <a:solidFill>
            <a:schemeClr val="accent2">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B</a:t>
            </a:r>
            <a:r>
              <a:rPr kumimoji="0" lang="ja-JP" altLang="en-US" sz="1100" dirty="0">
                <a:latin typeface="Meiryo UI" panose="020B0604030504040204" pitchFamily="50" charset="-128"/>
                <a:ea typeface="Meiryo UI" panose="020B0604030504040204" pitchFamily="50" charset="-128"/>
              </a:rPr>
              <a:t>社</a:t>
            </a:r>
            <a:endParaRPr kumimoji="0" lang="en-US" altLang="ja-JP" sz="1100" dirty="0">
              <a:latin typeface="Meiryo UI" panose="020B0604030504040204" pitchFamily="50" charset="-128"/>
              <a:ea typeface="Meiryo UI" panose="020B0604030504040204" pitchFamily="50" charset="-128"/>
            </a:endParaRPr>
          </a:p>
          <a:p>
            <a:pPr algn="ctr"/>
            <a:r>
              <a:rPr kumimoji="0" lang="ja-JP" altLang="en-US" sz="1100" dirty="0">
                <a:latin typeface="Meiryo UI" panose="020B0604030504040204" pitchFamily="50" charset="-128"/>
                <a:ea typeface="Meiryo UI" panose="020B0604030504040204" pitchFamily="50" charset="-128"/>
              </a:rPr>
              <a:t>（○国企業）</a:t>
            </a:r>
          </a:p>
        </p:txBody>
      </p:sp>
      <p:sp>
        <p:nvSpPr>
          <p:cNvPr id="31" name="テキスト ボックス 30">
            <a:extLst>
              <a:ext uri="{FF2B5EF4-FFF2-40B4-BE49-F238E27FC236}">
                <a16:creationId xmlns:a16="http://schemas.microsoft.com/office/drawing/2014/main" id="{5A9A61E0-929E-9789-E206-83782175D61B}"/>
              </a:ext>
            </a:extLst>
          </p:cNvPr>
          <p:cNvSpPr txBox="1"/>
          <p:nvPr/>
        </p:nvSpPr>
        <p:spPr>
          <a:xfrm>
            <a:off x="272480" y="2590350"/>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51</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2" name="テキスト ボックス 31">
            <a:extLst>
              <a:ext uri="{FF2B5EF4-FFF2-40B4-BE49-F238E27FC236}">
                <a16:creationId xmlns:a16="http://schemas.microsoft.com/office/drawing/2014/main" id="{8E342909-F461-062C-7F99-DCE0193A367B}"/>
              </a:ext>
            </a:extLst>
          </p:cNvPr>
          <p:cNvSpPr txBox="1"/>
          <p:nvPr/>
        </p:nvSpPr>
        <p:spPr>
          <a:xfrm>
            <a:off x="1818297" y="2622692"/>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49</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3" name="テキスト ボックス 32">
            <a:extLst>
              <a:ext uri="{FF2B5EF4-FFF2-40B4-BE49-F238E27FC236}">
                <a16:creationId xmlns:a16="http://schemas.microsoft.com/office/drawing/2014/main" id="{1F30A7F1-65A3-0A51-BCAB-9BCFBD483A45}"/>
              </a:ext>
            </a:extLst>
          </p:cNvPr>
          <p:cNvSpPr txBox="1"/>
          <p:nvPr/>
        </p:nvSpPr>
        <p:spPr>
          <a:xfrm>
            <a:off x="6825208" y="1534253"/>
            <a:ext cx="2511890" cy="276999"/>
          </a:xfrm>
          <a:prstGeom prst="rect">
            <a:avLst/>
          </a:prstGeom>
          <a:noFill/>
        </p:spPr>
        <p:txBody>
          <a:bodyPr wrap="square" rtlCol="0">
            <a:spAutoFit/>
          </a:bodyPr>
          <a:lstStyle/>
          <a:p>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cs typeface="Meiryo UI" panose="020B0604030504040204" pitchFamily="50" charset="-128"/>
              </a:rPr>
              <a:t>事業イメージが分かる図や写真</a:t>
            </a:r>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テキスト ボックス 5">
            <a:extLst>
              <a:ext uri="{FF2B5EF4-FFF2-40B4-BE49-F238E27FC236}">
                <a16:creationId xmlns:a16="http://schemas.microsoft.com/office/drawing/2014/main" id="{B0660CBB-F763-63F5-781B-81348CE18DAA}"/>
              </a:ext>
            </a:extLst>
          </p:cNvPr>
          <p:cNvSpPr txBox="1"/>
          <p:nvPr/>
        </p:nvSpPr>
        <p:spPr>
          <a:xfrm flipH="1">
            <a:off x="487542" y="5483667"/>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●注視すべき他国政府等の支援スキーム（あれば）</a:t>
            </a:r>
          </a:p>
        </p:txBody>
      </p:sp>
      <p:sp>
        <p:nvSpPr>
          <p:cNvPr id="7" name="テキスト ボックス 6">
            <a:extLst>
              <a:ext uri="{FF2B5EF4-FFF2-40B4-BE49-F238E27FC236}">
                <a16:creationId xmlns:a16="http://schemas.microsoft.com/office/drawing/2014/main" id="{8900EB6A-9D58-A959-A18D-63B78E072259}"/>
              </a:ext>
            </a:extLst>
          </p:cNvPr>
          <p:cNvSpPr txBox="1"/>
          <p:nvPr/>
        </p:nvSpPr>
        <p:spPr>
          <a:xfrm flipH="1">
            <a:off x="529418" y="5776931"/>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他国ライバル企業等と競争条件が劣後しかねない他国政府の補助金等があれば、以下記載のこと。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・補助事業名（どこの国・政府等の事業か分かるよう）</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・具体的な補助率や上限等分かる範囲で記載</a:t>
            </a:r>
          </a:p>
        </p:txBody>
      </p:sp>
      <p:sp>
        <p:nvSpPr>
          <p:cNvPr id="8" name="テキスト ボックス 7">
            <a:extLst>
              <a:ext uri="{FF2B5EF4-FFF2-40B4-BE49-F238E27FC236}">
                <a16:creationId xmlns:a16="http://schemas.microsoft.com/office/drawing/2014/main" id="{8AC51C51-0F51-8DC8-82CB-129F3ED0AEF2}"/>
              </a:ext>
            </a:extLst>
          </p:cNvPr>
          <p:cNvSpPr txBox="1"/>
          <p:nvPr/>
        </p:nvSpPr>
        <p:spPr>
          <a:xfrm flipH="1">
            <a:off x="5746513" y="5483291"/>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●その他留意事項（あれば）</a:t>
            </a:r>
          </a:p>
        </p:txBody>
      </p:sp>
      <p:sp>
        <p:nvSpPr>
          <p:cNvPr id="9" name="テキスト ボックス 8">
            <a:extLst>
              <a:ext uri="{FF2B5EF4-FFF2-40B4-BE49-F238E27FC236}">
                <a16:creationId xmlns:a16="http://schemas.microsoft.com/office/drawing/2014/main" id="{BC712D0E-E58B-E56E-96D7-42E9F530598C}"/>
              </a:ext>
            </a:extLst>
          </p:cNvPr>
          <p:cNvSpPr txBox="1"/>
          <p:nvPr/>
        </p:nvSpPr>
        <p:spPr>
          <a:xfrm flipH="1">
            <a:off x="5732646" y="5724628"/>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企業の本気度や政府支援への具体的な要望等記載のこと。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・○○億円程度の補助（又は委託？）がないと～～のため</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　本事業が成立しない　等</a:t>
            </a:r>
            <a:br>
              <a:rPr kumimoji="1" lang="en-US" altLang="ja-JP" sz="1100" dirty="0">
                <a:latin typeface="Meiryo UI" panose="020B0604030504040204" pitchFamily="50" charset="-128"/>
                <a:ea typeface="Meiryo UI" panose="020B0604030504040204" pitchFamily="50" charset="-128"/>
                <a:cs typeface="Meiryo UI" panose="020B0604030504040204" pitchFamily="50" charset="-128"/>
              </a:rPr>
            </a:br>
            <a:endParaRPr kumimoji="1" lang="ja-JP" altLang="en-US" sz="1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3" name="テキスト ボックス 22">
            <a:extLst>
              <a:ext uri="{FF2B5EF4-FFF2-40B4-BE49-F238E27FC236}">
                <a16:creationId xmlns:a16="http://schemas.microsoft.com/office/drawing/2014/main" id="{FD57BA3C-3609-426F-050C-7CC573D611C9}"/>
              </a:ext>
            </a:extLst>
          </p:cNvPr>
          <p:cNvSpPr txBox="1"/>
          <p:nvPr/>
        </p:nvSpPr>
        <p:spPr>
          <a:xfrm>
            <a:off x="1493" y="-3100"/>
            <a:ext cx="9442182" cy="276999"/>
          </a:xfrm>
          <a:prstGeom prst="rect">
            <a:avLst/>
          </a:prstGeom>
          <a:noFill/>
        </p:spPr>
        <p:txBody>
          <a:bodyPr wrap="square" rtlCol="0">
            <a:spAutoFit/>
          </a:bodyPr>
          <a:lstStyle/>
          <a:p>
            <a:r>
              <a:rPr lang="ja-JP" altLang="en-US" sz="1200" b="1" dirty="0">
                <a:latin typeface="Meiryo UI" panose="020B0604030504040204" pitchFamily="50" charset="-128"/>
                <a:ea typeface="Meiryo UI" panose="020B0604030504040204" pitchFamily="50" charset="-128"/>
                <a:cs typeface="Meiryo UI" panose="020B0604030504040204" pitchFamily="50" charset="-128"/>
              </a:rPr>
              <a:t>令和５年度補正グローバルサウス未来志向型共創等事業費補助金（我が国企業によるインフラ海外展開促進調査：二次公募）</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四角形: 角を丸くする 9">
            <a:extLst>
              <a:ext uri="{FF2B5EF4-FFF2-40B4-BE49-F238E27FC236}">
                <a16:creationId xmlns:a16="http://schemas.microsoft.com/office/drawing/2014/main" id="{3A80AB7F-0F0D-F0F9-25F3-4FF7E2EF42B2}"/>
              </a:ext>
            </a:extLst>
          </p:cNvPr>
          <p:cNvSpPr/>
          <p:nvPr/>
        </p:nvSpPr>
        <p:spPr bwMode="auto">
          <a:xfrm>
            <a:off x="8158967" y="36317"/>
            <a:ext cx="1745540" cy="269385"/>
          </a:xfrm>
          <a:prstGeom prst="roundRect">
            <a:avLst/>
          </a:prstGeom>
          <a:solidFill>
            <a:srgbClr val="C00000"/>
          </a:solidFill>
          <a:ln>
            <a:noFill/>
          </a:ln>
        </p:spPr>
        <p:style>
          <a:lnRef idx="0">
            <a:scrgbClr r="0" g="0" b="0"/>
          </a:lnRef>
          <a:fillRef idx="0">
            <a:scrgbClr r="0" g="0" b="0"/>
          </a:fillRef>
          <a:effectRef idx="0">
            <a:scrgbClr r="0" g="0" b="0"/>
          </a:effectRef>
          <a:fontRef idx="minor">
            <a:schemeClr val="lt1"/>
          </a:fontRef>
        </p:style>
        <p:txBody>
          <a:bodyPr wrap="none" rtlCol="0" anchor="ctr"/>
          <a:lstStyle/>
          <a:p>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様式２別添１</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類型２</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 name="テキスト ボックス 3">
            <a:extLst>
              <a:ext uri="{FF2B5EF4-FFF2-40B4-BE49-F238E27FC236}">
                <a16:creationId xmlns:a16="http://schemas.microsoft.com/office/drawing/2014/main" id="{BD666A2B-1037-9DA1-0967-DEAD8DAB3AF5}"/>
              </a:ext>
            </a:extLst>
          </p:cNvPr>
          <p:cNvSpPr txBox="1"/>
          <p:nvPr/>
        </p:nvSpPr>
        <p:spPr>
          <a:xfrm>
            <a:off x="531726" y="4599567"/>
            <a:ext cx="8690938" cy="430887"/>
          </a:xfrm>
          <a:prstGeom prst="rect">
            <a:avLst/>
          </a:prstGeom>
          <a:noFill/>
        </p:spPr>
        <p:txBody>
          <a:bodyPr wrap="square">
            <a:spAutoFit/>
          </a:bodyPr>
          <a:lstStyle/>
          <a:p>
            <a:pPr algn="l"/>
            <a:r>
              <a:rPr kumimoji="0" lang="ja-JP" altLang="en-US" sz="1100" dirty="0">
                <a:solidFill>
                  <a:srgbClr val="00B0F0"/>
                </a:solidFill>
                <a:latin typeface="Meiryo UI" panose="020B0604030504040204" pitchFamily="50" charset="-128"/>
                <a:ea typeface="Meiryo UI" panose="020B0604030504040204" pitchFamily="50" charset="-128"/>
              </a:rPr>
              <a:t>例）可能な限り定量的に。タービンの受注や日本からの遠隔メンテナンスサービス契約の締結により日本で○○人の雇用増加効果　</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　　　</a:t>
            </a:r>
          </a:p>
        </p:txBody>
      </p:sp>
      <p:sp>
        <p:nvSpPr>
          <p:cNvPr id="13" name="四角形: 角を丸くする 12">
            <a:extLst>
              <a:ext uri="{FF2B5EF4-FFF2-40B4-BE49-F238E27FC236}">
                <a16:creationId xmlns:a16="http://schemas.microsoft.com/office/drawing/2014/main" id="{1A3FE030-F2F0-30DB-02FA-274D3D98AA32}"/>
              </a:ext>
            </a:extLst>
          </p:cNvPr>
          <p:cNvSpPr/>
          <p:nvPr/>
        </p:nvSpPr>
        <p:spPr bwMode="auto">
          <a:xfrm>
            <a:off x="531726" y="4284360"/>
            <a:ext cx="3413162" cy="294367"/>
          </a:xfrm>
          <a:prstGeom prst="roundRect">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本事業の我が国の雇用増等への裨益効果</a:t>
            </a:r>
            <a:endParaRPr kumimoji="0" lang="en-US" altLang="ja-JP" sz="1400" b="1" dirty="0">
              <a:latin typeface="Meiryo UI" panose="020B0604030504040204" pitchFamily="50" charset="-128"/>
              <a:ea typeface="Meiryo UI" panose="020B0604030504040204" pitchFamily="50" charset="-128"/>
            </a:endParaRPr>
          </a:p>
        </p:txBody>
      </p:sp>
      <p:sp>
        <p:nvSpPr>
          <p:cNvPr id="17" name="正方形/長方形 16">
            <a:extLst>
              <a:ext uri="{FF2B5EF4-FFF2-40B4-BE49-F238E27FC236}">
                <a16:creationId xmlns:a16="http://schemas.microsoft.com/office/drawing/2014/main" id="{6D50B12A-D729-1AC2-85A1-0A02C495AB1C}"/>
              </a:ext>
            </a:extLst>
          </p:cNvPr>
          <p:cNvSpPr/>
          <p:nvPr/>
        </p:nvSpPr>
        <p:spPr>
          <a:xfrm rot="21008454">
            <a:off x="705891" y="1569394"/>
            <a:ext cx="8648522" cy="2185214"/>
          </a:xfrm>
          <a:prstGeom prst="rect">
            <a:avLst/>
          </a:prstGeom>
          <a:noFill/>
        </p:spPr>
        <p:txBody>
          <a:bodyPr wrap="none" lIns="91440" tIns="45720" rIns="91440" bIns="45720">
            <a:spAutoFit/>
          </a:bodyPr>
          <a:lstStyle/>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類型２に最も当てはまる場合は、</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このシートにご記入ください。</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rPr>
              <a:t>※</a:t>
            </a:r>
            <a:r>
              <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rPr>
              <a:t>この記述は提出時に削除してください。</a:t>
            </a:r>
            <a:endPar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また、様式中の</a:t>
            </a:r>
            <a:r>
              <a:rPr lang="ja-JP" altLang="en-US" sz="2400" b="1" dirty="0">
                <a:ln w="6600">
                  <a:solidFill>
                    <a:schemeClr val="accent2"/>
                  </a:solidFill>
                  <a:prstDash val="solid"/>
                </a:ln>
                <a:solidFill>
                  <a:srgbClr val="00B0F0"/>
                </a:solidFill>
                <a:effectLst>
                  <a:outerShdw dist="38100" dir="2700000" algn="tl" rotWithShape="0">
                    <a:schemeClr val="accent2"/>
                  </a:outerShdw>
                </a:effectLst>
              </a:rPr>
              <a:t>青文字</a:t>
            </a: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も削除してください。</a:t>
            </a:r>
            <a:endPar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endParaRPr>
          </a:p>
        </p:txBody>
      </p:sp>
    </p:spTree>
    <p:extLst>
      <p:ext uri="{BB962C8B-B14F-4D97-AF65-F5344CB8AC3E}">
        <p14:creationId xmlns:p14="http://schemas.microsoft.com/office/powerpoint/2010/main" val="307361405"/>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p:cNvSpPr>
            <a:spLocks noGrp="1"/>
          </p:cNvSpPr>
          <p:nvPr>
            <p:ph type="sldNum" sz="quarter" idx="12"/>
          </p:nvPr>
        </p:nvSpPr>
        <p:spPr>
          <a:xfrm>
            <a:off x="7594600" y="6526471"/>
            <a:ext cx="2311400" cy="365125"/>
          </a:xfrm>
        </p:spPr>
        <p:txBody>
          <a:bodyPr/>
          <a:lstStyle/>
          <a:p>
            <a:fld id="{D9550142-B990-490A-A107-ED7302A7FD52}" type="slidenum">
              <a:rPr kumimoji="1" lang="ja-JP" altLang="en-US" sz="1100" smtClean="0"/>
              <a:t>3</a:t>
            </a:fld>
            <a:endParaRPr kumimoji="1" lang="ja-JP" altLang="en-US" sz="1100" dirty="0"/>
          </a:p>
        </p:txBody>
      </p:sp>
      <p:graphicFrame>
        <p:nvGraphicFramePr>
          <p:cNvPr id="12" name="表 12">
            <a:extLst>
              <a:ext uri="{FF2B5EF4-FFF2-40B4-BE49-F238E27FC236}">
                <a16:creationId xmlns:a16="http://schemas.microsoft.com/office/drawing/2014/main" id="{3ABAD51A-35EB-3879-C6D9-3FB3BC7F08D7}"/>
              </a:ext>
            </a:extLst>
          </p:cNvPr>
          <p:cNvGraphicFramePr>
            <a:graphicFrameLocks noGrp="1"/>
          </p:cNvGraphicFramePr>
          <p:nvPr>
            <p:extLst>
              <p:ext uri="{D42A27DB-BD31-4B8C-83A1-F6EECF244321}">
                <p14:modId xmlns:p14="http://schemas.microsoft.com/office/powerpoint/2010/main" val="3916197882"/>
              </p:ext>
            </p:extLst>
          </p:nvPr>
        </p:nvGraphicFramePr>
        <p:xfrm>
          <a:off x="270548" y="345639"/>
          <a:ext cx="9308447" cy="1154600"/>
        </p:xfrm>
        <a:graphic>
          <a:graphicData uri="http://schemas.openxmlformats.org/drawingml/2006/table">
            <a:tbl>
              <a:tblPr firstRow="1" bandRow="1">
                <a:tableStyleId>{5940675A-B579-460E-94D1-54222C63F5DA}</a:tableStyleId>
              </a:tblPr>
              <a:tblGrid>
                <a:gridCol w="847749">
                  <a:extLst>
                    <a:ext uri="{9D8B030D-6E8A-4147-A177-3AD203B41FA5}">
                      <a16:colId xmlns:a16="http://schemas.microsoft.com/office/drawing/2014/main" val="2483108772"/>
                    </a:ext>
                  </a:extLst>
                </a:gridCol>
                <a:gridCol w="923858">
                  <a:extLst>
                    <a:ext uri="{9D8B030D-6E8A-4147-A177-3AD203B41FA5}">
                      <a16:colId xmlns:a16="http://schemas.microsoft.com/office/drawing/2014/main" val="2075099082"/>
                    </a:ext>
                  </a:extLst>
                </a:gridCol>
                <a:gridCol w="3695433">
                  <a:extLst>
                    <a:ext uri="{9D8B030D-6E8A-4147-A177-3AD203B41FA5}">
                      <a16:colId xmlns:a16="http://schemas.microsoft.com/office/drawing/2014/main" val="4265466631"/>
                    </a:ext>
                  </a:extLst>
                </a:gridCol>
                <a:gridCol w="999744">
                  <a:extLst>
                    <a:ext uri="{9D8B030D-6E8A-4147-A177-3AD203B41FA5}">
                      <a16:colId xmlns:a16="http://schemas.microsoft.com/office/drawing/2014/main" val="1745638244"/>
                    </a:ext>
                  </a:extLst>
                </a:gridCol>
                <a:gridCol w="2841663">
                  <a:extLst>
                    <a:ext uri="{9D8B030D-6E8A-4147-A177-3AD203B41FA5}">
                      <a16:colId xmlns:a16="http://schemas.microsoft.com/office/drawing/2014/main" val="818869120"/>
                    </a:ext>
                  </a:extLst>
                </a:gridCol>
              </a:tblGrid>
              <a:tr h="423080">
                <a:tc>
                  <a:txBody>
                    <a:bodyPr/>
                    <a:lstStyle/>
                    <a:p>
                      <a:r>
                        <a:rPr kumimoji="1" lang="ja-JP" altLang="en-US" sz="1600" b="1" dirty="0"/>
                        <a:t>事業名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ja-JP" sz="1600" kern="1200" dirty="0">
                          <a:solidFill>
                            <a:schemeClr val="tx1"/>
                          </a:solidFill>
                          <a:effectLst/>
                          <a:latin typeface="+mn-lt"/>
                          <a:ea typeface="+mn-ea"/>
                          <a:cs typeface="+mn-cs"/>
                        </a:rPr>
                        <a:t>○○○国／□□□調査事業</a:t>
                      </a:r>
                      <a:r>
                        <a:rPr kumimoji="1" lang="en-US" altLang="ja-JP" sz="1600" kern="1200" dirty="0">
                          <a:solidFill>
                            <a:schemeClr val="tx1"/>
                          </a:solidFill>
                          <a:effectLst/>
                          <a:latin typeface="+mn-lt"/>
                          <a:ea typeface="+mn-ea"/>
                          <a:cs typeface="+mn-cs"/>
                        </a:rPr>
                        <a:t>or</a:t>
                      </a:r>
                      <a:r>
                        <a:rPr kumimoji="1" lang="ja-JP" altLang="ja-JP" sz="1600" kern="1200" dirty="0">
                          <a:solidFill>
                            <a:schemeClr val="tx1"/>
                          </a:solidFill>
                          <a:effectLst/>
                          <a:latin typeface="+mn-lt"/>
                          <a:ea typeface="+mn-ea"/>
                          <a:cs typeface="+mn-cs"/>
                        </a:rPr>
                        <a:t>□□□実証事</a:t>
                      </a:r>
                      <a:r>
                        <a:rPr kumimoji="1" lang="ja-JP" altLang="en-US" sz="1600" kern="1200" dirty="0">
                          <a:solidFill>
                            <a:schemeClr val="tx1"/>
                          </a:solidFill>
                          <a:effectLst/>
                          <a:latin typeface="+mn-lt"/>
                          <a:ea typeface="+mn-ea"/>
                          <a:cs typeface="+mn-cs"/>
                        </a:rPr>
                        <a:t>業</a:t>
                      </a:r>
                      <a:endParaRPr kumimoji="1" lang="ja-JP" altLang="ja-JP" sz="1600" kern="1200" dirty="0">
                        <a:solidFill>
                          <a:schemeClr val="tx1"/>
                        </a:solidFill>
                        <a:effectLst/>
                        <a:latin typeface="+mn-lt"/>
                        <a:ea typeface="+mn-ea"/>
                        <a:cs typeface="+mn-cs"/>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ja-JP" sz="1600" kern="1200" dirty="0">
                        <a:solidFill>
                          <a:schemeClr val="tx1"/>
                        </a:solidFill>
                        <a:effectLst/>
                        <a:latin typeface="+mn-lt"/>
                        <a:ea typeface="+mn-ea"/>
                        <a:cs typeface="+mn-cs"/>
                      </a:endParaRPr>
                    </a:p>
                  </a:txBody>
                  <a:tcPr/>
                </a:tc>
                <a:tc>
                  <a:txBody>
                    <a:bodyPr/>
                    <a:lstStyle/>
                    <a:p>
                      <a:r>
                        <a:rPr kumimoji="1" lang="ja-JP" altLang="en-US" sz="1600" b="1" dirty="0"/>
                        <a:t>事業類型</a:t>
                      </a:r>
                      <a:endParaRPr kumimoji="1" lang="en-US" altLang="ja-JP" sz="1600" b="1" dirty="0"/>
                    </a:p>
                  </a:txBody>
                  <a:tcPr/>
                </a:tc>
                <a:tc>
                  <a:txBody>
                    <a:bodyPr/>
                    <a:lstStyle/>
                    <a:p>
                      <a:r>
                        <a:rPr kumimoji="1" lang="ja-JP" altLang="en-US" sz="1100" b="1" dirty="0">
                          <a:solidFill>
                            <a:schemeClr val="tx1"/>
                          </a:solidFill>
                        </a:rPr>
                        <a:t>類型１</a:t>
                      </a:r>
                      <a:r>
                        <a:rPr kumimoji="1" lang="ja-JP" altLang="en-US" sz="1100" b="1" dirty="0"/>
                        <a:t>・</a:t>
                      </a:r>
                      <a:r>
                        <a:rPr kumimoji="1" lang="ja-JP" altLang="en-US" sz="1100" b="1" dirty="0">
                          <a:solidFill>
                            <a:schemeClr val="tx1"/>
                          </a:solidFill>
                        </a:rPr>
                        <a:t>類型２</a:t>
                      </a:r>
                      <a:r>
                        <a:rPr kumimoji="1" lang="ja-JP" altLang="en-US" sz="1100" b="1" dirty="0"/>
                        <a:t>・</a:t>
                      </a:r>
                      <a:r>
                        <a:rPr kumimoji="1" lang="ja-JP" altLang="en-US" sz="1100" b="1" dirty="0">
                          <a:solidFill>
                            <a:srgbClr val="C00000"/>
                          </a:solidFill>
                        </a:rPr>
                        <a:t>類型３</a:t>
                      </a:r>
                    </a:p>
                    <a:p>
                      <a:r>
                        <a:rPr kumimoji="1" lang="en-US" altLang="ja-JP" sz="700" b="1" dirty="0">
                          <a:solidFill>
                            <a:schemeClr val="tx1"/>
                          </a:solidFill>
                        </a:rPr>
                        <a:t>※</a:t>
                      </a:r>
                      <a:r>
                        <a:rPr kumimoji="1" lang="ja-JP" altLang="en-US" sz="700" b="1" dirty="0">
                          <a:solidFill>
                            <a:schemeClr val="tx1"/>
                          </a:solidFill>
                        </a:rPr>
                        <a:t>該当する類型を全て丸囲みしてください。（複数選択可）</a:t>
                      </a:r>
                      <a:endParaRPr kumimoji="1" lang="en-US" altLang="ja-JP" sz="700" b="1" dirty="0">
                        <a:solidFill>
                          <a:schemeClr val="tx1"/>
                        </a:solidFill>
                      </a:endParaRPr>
                    </a:p>
                  </a:txBody>
                  <a:tcPr/>
                </a:tc>
                <a:extLst>
                  <a:ext uri="{0D108BD9-81ED-4DB2-BD59-A6C34878D82A}">
                    <a16:rowId xmlns:a16="http://schemas.microsoft.com/office/drawing/2014/main" val="719923839"/>
                  </a:ext>
                </a:extLst>
              </a:tr>
              <a:tr h="327546">
                <a:tc>
                  <a:txBody>
                    <a:bodyPr/>
                    <a:lstStyle/>
                    <a:p>
                      <a:r>
                        <a:rPr kumimoji="1" lang="ja-JP" altLang="en-US" sz="1600" b="1" dirty="0"/>
                        <a:t>企業名</a:t>
                      </a:r>
                    </a:p>
                  </a:txBody>
                  <a:tcPr/>
                </a:tc>
                <a:tc grid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dirty="0"/>
                        <a:t>○○○</a:t>
                      </a:r>
                      <a:r>
                        <a:rPr kumimoji="1" lang="ja-JP" altLang="en-US" sz="900" dirty="0">
                          <a:solidFill>
                            <a:srgbClr val="00B0F0"/>
                          </a:solidFill>
                        </a:rPr>
                        <a:t>＊</a:t>
                      </a:r>
                      <a:r>
                        <a:rPr kumimoji="1" lang="ja-JP" altLang="en-US" sz="900" kern="1200" dirty="0">
                          <a:solidFill>
                            <a:srgbClr val="00B0F0"/>
                          </a:solidFill>
                          <a:effectLst/>
                          <a:latin typeface="+mn-lt"/>
                          <a:ea typeface="+mn-ea"/>
                          <a:cs typeface="+mn-cs"/>
                        </a:rPr>
                        <a:t>共同申請の場合、他の構成員となる企業・団体名も記入してください。</a:t>
                      </a:r>
                      <a:endParaRPr kumimoji="1" lang="ja-JP" altLang="en-US" sz="900" dirty="0">
                        <a:solidFill>
                          <a:srgbClr val="00B0F0"/>
                        </a:solidFill>
                      </a:endParaRPr>
                    </a:p>
                  </a:txBody>
                  <a:tcPr/>
                </a:tc>
                <a:tc hMerge="1">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900" dirty="0"/>
                    </a:p>
                  </a:txBody>
                  <a:tcPr/>
                </a:tc>
                <a:tc rowSpan="2">
                  <a:txBody>
                    <a:bodyPr/>
                    <a:lstStyle/>
                    <a:p>
                      <a:r>
                        <a:rPr kumimoji="1" lang="ja-JP" altLang="en-US" sz="1600" b="1" dirty="0">
                          <a:solidFill>
                            <a:schemeClr val="tx1"/>
                          </a:solidFill>
                        </a:rPr>
                        <a:t>事業形態</a:t>
                      </a:r>
                      <a:endParaRPr kumimoji="1" lang="en-US" altLang="ja-JP" sz="1600" b="1" dirty="0">
                        <a:solidFill>
                          <a:schemeClr val="tx1"/>
                        </a:solidFill>
                      </a:endParaRPr>
                    </a:p>
                  </a:txBody>
                  <a:tcPr/>
                </a:tc>
                <a:tc rowSpan="2">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1400" b="1" dirty="0"/>
                        <a:t>FS</a:t>
                      </a:r>
                      <a:r>
                        <a:rPr kumimoji="1" lang="ja-JP" altLang="en-US" sz="1400" b="1" dirty="0"/>
                        <a:t>　</a:t>
                      </a:r>
                      <a:r>
                        <a:rPr kumimoji="1" lang="en-US" altLang="ja-JP" sz="1400" b="1" dirty="0"/>
                        <a:t>or </a:t>
                      </a:r>
                      <a:r>
                        <a:rPr kumimoji="1" lang="ja-JP" altLang="en-US" sz="1400" b="1" dirty="0"/>
                        <a:t>　小規模実証</a:t>
                      </a:r>
                      <a:endParaRPr kumimoji="1" lang="en-US" altLang="ja-JP" sz="1400" b="1" dirty="0"/>
                    </a:p>
                    <a:p>
                      <a:pPr marL="0" marR="0" lvl="0" indent="0" algn="l" defTabSz="914400" rtl="0" eaLnBrk="1" fontAlgn="auto" latinLnBrk="0" hangingPunct="1">
                        <a:lnSpc>
                          <a:spcPct val="100000"/>
                        </a:lnSpc>
                        <a:spcBef>
                          <a:spcPts val="0"/>
                        </a:spcBef>
                        <a:spcAft>
                          <a:spcPts val="0"/>
                        </a:spcAft>
                        <a:buClrTx/>
                        <a:buSzTx/>
                        <a:buFontTx/>
                        <a:buNone/>
                        <a:tabLst/>
                        <a:defRPr/>
                      </a:pPr>
                      <a:r>
                        <a:rPr kumimoji="1" lang="en-US" altLang="ja-JP" sz="700" b="1" dirty="0">
                          <a:solidFill>
                            <a:schemeClr val="tx1"/>
                          </a:solidFill>
                        </a:rPr>
                        <a:t>※</a:t>
                      </a:r>
                      <a:r>
                        <a:rPr kumimoji="1" lang="ja-JP" altLang="en-US" sz="700" b="1" dirty="0">
                          <a:solidFill>
                            <a:schemeClr val="tx1"/>
                          </a:solidFill>
                        </a:rPr>
                        <a:t>該当する事業形態を記載してください。</a:t>
                      </a:r>
                      <a:endParaRPr kumimoji="1" lang="ja-JP" altLang="en-US" sz="1200" b="1" dirty="0">
                        <a:solidFill>
                          <a:schemeClr val="tx1"/>
                        </a:solidFill>
                      </a:endParaRPr>
                    </a:p>
                  </a:txBody>
                  <a:tcPr anchor="ctr"/>
                </a:tc>
                <a:extLst>
                  <a:ext uri="{0D108BD9-81ED-4DB2-BD59-A6C34878D82A}">
                    <a16:rowId xmlns:a16="http://schemas.microsoft.com/office/drawing/2014/main" val="2048864446"/>
                  </a:ext>
                </a:extLst>
              </a:tr>
              <a:tr h="327546">
                <a:tc gridSpan="2">
                  <a:txBody>
                    <a:bodyPr/>
                    <a:lstStyle/>
                    <a:p>
                      <a:r>
                        <a:rPr kumimoji="1" lang="ja-JP" altLang="en-US" sz="1400" b="1" dirty="0"/>
                        <a:t>事業対象国</a:t>
                      </a:r>
                    </a:p>
                  </a:txBody>
                  <a:tcPr/>
                </a:tc>
                <a:tc hMerge="1">
                  <a:txBody>
                    <a:bodyPr/>
                    <a:lstStyle/>
                    <a:p>
                      <a:endParaRPr kumimoji="1" lang="ja-JP" altLang="en-US"/>
                    </a:p>
                  </a:txBody>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kumimoji="1" lang="ja-JP" altLang="en-US" sz="1800" dirty="0"/>
                        <a:t>○○○</a:t>
                      </a:r>
                    </a:p>
                  </a:txBody>
                  <a:tcPr/>
                </a:tc>
                <a:tc vMerge="1">
                  <a:txBody>
                    <a:bodyPr/>
                    <a:lstStyle/>
                    <a:p>
                      <a:r>
                        <a:rPr kumimoji="1" lang="ja-JP" altLang="en-US" sz="1600" b="1" dirty="0"/>
                        <a:t>小規模実証（小実証）、</a:t>
                      </a:r>
                      <a:r>
                        <a:rPr kumimoji="1" lang="en-US" altLang="ja-JP" sz="1600" b="1" dirty="0"/>
                        <a:t>FS</a:t>
                      </a:r>
                      <a:r>
                        <a:rPr kumimoji="1" lang="ja-JP" altLang="en-US" sz="1600" b="1" dirty="0"/>
                        <a:t>実証（</a:t>
                      </a:r>
                      <a:r>
                        <a:rPr kumimoji="1" lang="en-US" altLang="ja-JP" sz="1600" b="1" dirty="0"/>
                        <a:t>FS</a:t>
                      </a:r>
                      <a:r>
                        <a:rPr kumimoji="1" lang="ja-JP" altLang="en-US" sz="1600" b="1" dirty="0"/>
                        <a:t>）</a:t>
                      </a:r>
                      <a:endParaRPr kumimoji="1" lang="en-US" altLang="ja-JP" sz="1600" b="1" dirty="0"/>
                    </a:p>
                    <a:p>
                      <a:r>
                        <a:rPr kumimoji="1" lang="ja-JP" altLang="en-US" sz="1600" b="1" dirty="0"/>
                        <a:t>マスタープラン策定（</a:t>
                      </a:r>
                      <a:r>
                        <a:rPr kumimoji="1" lang="en-US" altLang="ja-JP" sz="1600" b="1" dirty="0"/>
                        <a:t>MP</a:t>
                      </a:r>
                      <a:r>
                        <a:rPr kumimoji="1" lang="ja-JP" altLang="en-US" sz="1600" b="1" dirty="0"/>
                        <a:t>）の区分</a:t>
                      </a:r>
                      <a:endParaRPr kumimoji="1" lang="en-US" altLang="ja-JP" sz="1600" b="1" dirty="0"/>
                    </a:p>
                    <a:p>
                      <a:pPr marL="0" marR="0" lvl="0" indent="0" algn="l" defTabSz="914400" rtl="0" eaLnBrk="1" fontAlgn="auto" latinLnBrk="0" hangingPunct="1">
                        <a:lnSpc>
                          <a:spcPct val="100000"/>
                        </a:lnSpc>
                        <a:spcBef>
                          <a:spcPts val="0"/>
                        </a:spcBef>
                        <a:spcAft>
                          <a:spcPts val="0"/>
                        </a:spcAft>
                        <a:buClrTx/>
                        <a:buSzTx/>
                        <a:buFontTx/>
                        <a:buNone/>
                        <a:tabLst/>
                        <a:defRPr/>
                      </a:pPr>
                      <a:endParaRPr kumimoji="1" lang="ja-JP" altLang="en-US" sz="1600" dirty="0"/>
                    </a:p>
                    <a:p>
                      <a:endParaRPr kumimoji="1" lang="ja-JP" altLang="en-US" dirty="0"/>
                    </a:p>
                  </a:txBody>
                  <a:tcPr/>
                </a:tc>
                <a:tc vMerge="1">
                  <a:txBody>
                    <a:bodyPr/>
                    <a:lstStyle/>
                    <a:p>
                      <a:endParaRPr kumimoji="1" lang="ja-JP" altLang="en-US"/>
                    </a:p>
                  </a:txBody>
                  <a:tcPr/>
                </a:tc>
                <a:extLst>
                  <a:ext uri="{0D108BD9-81ED-4DB2-BD59-A6C34878D82A}">
                    <a16:rowId xmlns:a16="http://schemas.microsoft.com/office/drawing/2014/main" val="513404069"/>
                  </a:ext>
                </a:extLst>
              </a:tr>
            </a:tbl>
          </a:graphicData>
        </a:graphic>
      </p:graphicFrame>
      <p:graphicFrame>
        <p:nvGraphicFramePr>
          <p:cNvPr id="15" name="表 12">
            <a:extLst>
              <a:ext uri="{FF2B5EF4-FFF2-40B4-BE49-F238E27FC236}">
                <a16:creationId xmlns:a16="http://schemas.microsoft.com/office/drawing/2014/main" id="{304E054C-A28C-180F-379F-01F14D5C4DAA}"/>
              </a:ext>
            </a:extLst>
          </p:cNvPr>
          <p:cNvGraphicFramePr>
            <a:graphicFrameLocks noGrp="1"/>
          </p:cNvGraphicFramePr>
          <p:nvPr/>
        </p:nvGraphicFramePr>
        <p:xfrm>
          <a:off x="276756" y="1514155"/>
          <a:ext cx="9308446" cy="5194879"/>
        </p:xfrm>
        <a:graphic>
          <a:graphicData uri="http://schemas.openxmlformats.org/drawingml/2006/table">
            <a:tbl>
              <a:tblPr firstRow="1" bandRow="1">
                <a:tableStyleId>{5940675A-B579-460E-94D1-54222C63F5DA}</a:tableStyleId>
              </a:tblPr>
              <a:tblGrid>
                <a:gridCol w="2362328">
                  <a:extLst>
                    <a:ext uri="{9D8B030D-6E8A-4147-A177-3AD203B41FA5}">
                      <a16:colId xmlns:a16="http://schemas.microsoft.com/office/drawing/2014/main" val="2483108772"/>
                    </a:ext>
                  </a:extLst>
                </a:gridCol>
                <a:gridCol w="2959171">
                  <a:extLst>
                    <a:ext uri="{9D8B030D-6E8A-4147-A177-3AD203B41FA5}">
                      <a16:colId xmlns:a16="http://schemas.microsoft.com/office/drawing/2014/main" val="1745638244"/>
                    </a:ext>
                  </a:extLst>
                </a:gridCol>
                <a:gridCol w="3986947">
                  <a:extLst>
                    <a:ext uri="{9D8B030D-6E8A-4147-A177-3AD203B41FA5}">
                      <a16:colId xmlns:a16="http://schemas.microsoft.com/office/drawing/2014/main" val="4213187549"/>
                    </a:ext>
                  </a:extLst>
                </a:gridCol>
              </a:tblGrid>
              <a:tr h="2588109">
                <a:tc>
                  <a:txBody>
                    <a:bodyPr/>
                    <a:lstStyle/>
                    <a:p>
                      <a:r>
                        <a:rPr kumimoji="1" lang="ja-JP" altLang="en-US" sz="1600" b="1" dirty="0"/>
                        <a:t>事業概要</a:t>
                      </a:r>
                      <a:endParaRPr kumimoji="1" lang="en-US" altLang="ja-JP" sz="1600" b="1" dirty="0"/>
                    </a:p>
                    <a:p>
                      <a:endParaRPr kumimoji="1" lang="en-US" altLang="ja-JP" sz="1400" dirty="0"/>
                    </a:p>
                    <a:p>
                      <a:endParaRPr kumimoji="1" lang="en-US" altLang="ja-JP" sz="1400" dirty="0"/>
                    </a:p>
                    <a:p>
                      <a:r>
                        <a:rPr kumimoji="1" lang="en-US" altLang="ja-JP" sz="1200" dirty="0"/>
                        <a:t>【</a:t>
                      </a:r>
                      <a:r>
                        <a:rPr kumimoji="1" lang="ja-JP" altLang="en-US" sz="1200" dirty="0"/>
                        <a:t>想定事業スキーム</a:t>
                      </a:r>
                      <a:r>
                        <a:rPr kumimoji="1" lang="en-US" altLang="ja-JP" sz="1200" dirty="0"/>
                        <a:t>】</a:t>
                      </a:r>
                      <a:endParaRPr kumimoji="1" lang="ja-JP" altLang="en-US" sz="1200" dirty="0"/>
                    </a:p>
                  </a:txBody>
                  <a:tcPr/>
                </a:tc>
                <a:tc gridSpan="2">
                  <a:txBody>
                    <a:bodyPr/>
                    <a:lstStyle/>
                    <a:p>
                      <a:endParaRPr kumimoji="1" lang="ja-JP" altLang="en-US" dirty="0"/>
                    </a:p>
                  </a:txBody>
                  <a:tcPr/>
                </a:tc>
                <a:tc hMerge="1">
                  <a:txBody>
                    <a:bodyPr/>
                    <a:lstStyle/>
                    <a:p>
                      <a:endParaRPr kumimoji="1" lang="ja-JP" altLang="en-US" dirty="0"/>
                    </a:p>
                  </a:txBody>
                  <a:tcPr/>
                </a:tc>
                <a:extLst>
                  <a:ext uri="{0D108BD9-81ED-4DB2-BD59-A6C34878D82A}">
                    <a16:rowId xmlns:a16="http://schemas.microsoft.com/office/drawing/2014/main" val="323657163"/>
                  </a:ext>
                </a:extLst>
              </a:tr>
              <a:tr h="1303385">
                <a:tc gridSpan="3">
                  <a:txBody>
                    <a:bodyPr/>
                    <a:lstStyle/>
                    <a:p>
                      <a:endParaRPr kumimoji="1" lang="ja-JP" altLang="en-US" sz="1200" dirty="0"/>
                    </a:p>
                  </a:txBody>
                  <a:tcPr/>
                </a:tc>
                <a:tc hMerge="1">
                  <a:txBody>
                    <a:bodyPr/>
                    <a:lstStyle/>
                    <a:p>
                      <a:endParaRPr kumimoji="1" lang="ja-JP" altLang="en-US" dirty="0"/>
                    </a:p>
                  </a:txBody>
                  <a:tcPr/>
                </a:tc>
                <a:tc hMerge="1">
                  <a:txBody>
                    <a:bodyPr/>
                    <a:lstStyle/>
                    <a:p>
                      <a:endParaRPr kumimoji="1" lang="ja-JP" altLang="en-US" sz="1200" dirty="0"/>
                    </a:p>
                  </a:txBody>
                  <a:tcPr/>
                </a:tc>
                <a:extLst>
                  <a:ext uri="{0D108BD9-81ED-4DB2-BD59-A6C34878D82A}">
                    <a16:rowId xmlns:a16="http://schemas.microsoft.com/office/drawing/2014/main" val="3160479808"/>
                  </a:ext>
                </a:extLst>
              </a:tr>
              <a:tr h="1303385">
                <a:tc gridSpan="2">
                  <a:txBody>
                    <a:bodyPr/>
                    <a:lstStyle/>
                    <a:p>
                      <a:endParaRPr kumimoji="1" lang="ja-JP" altLang="en-US" sz="1200" dirty="0"/>
                    </a:p>
                  </a:txBody>
                  <a:tcPr/>
                </a:tc>
                <a:tc hMerge="1">
                  <a:txBody>
                    <a:bodyPr/>
                    <a:lstStyle/>
                    <a:p>
                      <a:endParaRPr kumimoji="1" lang="ja-JP" altLang="en-US"/>
                    </a:p>
                  </a:txBody>
                  <a:tcPr/>
                </a:tc>
                <a:tc>
                  <a:txBody>
                    <a:bodyPr/>
                    <a:lstStyle/>
                    <a:p>
                      <a:endParaRPr kumimoji="1" lang="ja-JP" altLang="en-US" sz="1200" dirty="0"/>
                    </a:p>
                  </a:txBody>
                  <a:tcPr/>
                </a:tc>
                <a:extLst>
                  <a:ext uri="{0D108BD9-81ED-4DB2-BD59-A6C34878D82A}">
                    <a16:rowId xmlns:a16="http://schemas.microsoft.com/office/drawing/2014/main" val="3159636933"/>
                  </a:ext>
                </a:extLst>
              </a:tr>
            </a:tbl>
          </a:graphicData>
        </a:graphic>
      </p:graphicFrame>
      <p:sp>
        <p:nvSpPr>
          <p:cNvPr id="16" name="テキスト ボックス 15">
            <a:extLst>
              <a:ext uri="{FF2B5EF4-FFF2-40B4-BE49-F238E27FC236}">
                <a16:creationId xmlns:a16="http://schemas.microsoft.com/office/drawing/2014/main" id="{4F652864-B8AB-FB64-8CAC-8C6187E141FF}"/>
              </a:ext>
            </a:extLst>
          </p:cNvPr>
          <p:cNvSpPr txBox="1"/>
          <p:nvPr/>
        </p:nvSpPr>
        <p:spPr>
          <a:xfrm>
            <a:off x="2634350" y="1543269"/>
            <a:ext cx="4282767" cy="2385268"/>
          </a:xfrm>
          <a:prstGeom prst="rect">
            <a:avLst/>
          </a:prstGeom>
          <a:noFill/>
        </p:spPr>
        <p:txBody>
          <a:bodyPr wrap="square" rtlCol="0">
            <a:spAutoFit/>
          </a:bodyPr>
          <a:lstStyle/>
          <a:p>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事業概要を４～５行程度で簡潔に記載</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u="sng"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u="sng"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単に生産ラインを別国で増強、ではなくデジタル技術等の活用で生産性向上にもつながるストーリーをなるべく入れてください</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600" dirty="0">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事業規模</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a:t>
            </a:r>
            <a:endPar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400" dirty="0">
                <a:latin typeface="Meiryo UI" panose="020B0604030504040204" pitchFamily="50" charset="-128"/>
                <a:ea typeface="Meiryo UI" panose="020B0604030504040204" pitchFamily="50" charset="-128"/>
                <a:cs typeface="Meiryo UI" panose="020B0604030504040204" pitchFamily="50" charset="-128"/>
              </a:rPr>
              <a:t>スケジュール</a:t>
            </a:r>
            <a:r>
              <a:rPr kumimoji="1" lang="en-US" altLang="ja-JP" sz="1400" dirty="0">
                <a:latin typeface="Meiryo UI" panose="020B0604030504040204" pitchFamily="50" charset="-128"/>
                <a:ea typeface="Meiryo UI" panose="020B0604030504040204" pitchFamily="50" charset="-128"/>
                <a:cs typeface="Meiryo UI" panose="020B0604030504040204" pitchFamily="50" charset="-128"/>
              </a:rPr>
              <a:t>】</a:t>
            </a:r>
          </a:p>
          <a:p>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2024</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b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br>
            <a:r>
              <a:rPr kumimoji="1"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2025</a:t>
            </a:r>
            <a:r>
              <a:rPr kumimoji="1" lang="ja-JP" altLang="en-US"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年○月～～～</a:t>
            </a:r>
            <a:endParaRPr lang="en-US" altLang="ja-JP" sz="14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＊受注事業化までの全体スケジュールを記載してください。</a:t>
            </a:r>
            <a:endParaRPr kumimoji="1" lang="en-US" altLang="ja-JP" sz="9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p:txBody>
      </p:sp>
      <p:pic>
        <p:nvPicPr>
          <p:cNvPr id="11" name="図 10">
            <a:extLst>
              <a:ext uri="{FF2B5EF4-FFF2-40B4-BE49-F238E27FC236}">
                <a16:creationId xmlns:a16="http://schemas.microsoft.com/office/drawing/2014/main" id="{E7A75C3C-8E59-5694-300D-60744A2FC294}"/>
              </a:ext>
            </a:extLst>
          </p:cNvPr>
          <p:cNvPicPr>
            <a:picLocks noChangeAspect="1"/>
          </p:cNvPicPr>
          <p:nvPr/>
        </p:nvPicPr>
        <p:blipFill>
          <a:blip r:embed="rId2"/>
          <a:stretch>
            <a:fillRect/>
          </a:stretch>
        </p:blipFill>
        <p:spPr>
          <a:xfrm>
            <a:off x="6922869" y="1889394"/>
            <a:ext cx="1728192" cy="1367409"/>
          </a:xfrm>
          <a:prstGeom prst="rect">
            <a:avLst/>
          </a:prstGeom>
        </p:spPr>
      </p:pic>
      <p:sp>
        <p:nvSpPr>
          <p:cNvPr id="18" name="正方形/長方形 17">
            <a:extLst>
              <a:ext uri="{FF2B5EF4-FFF2-40B4-BE49-F238E27FC236}">
                <a16:creationId xmlns:a16="http://schemas.microsoft.com/office/drawing/2014/main" id="{9CCB53BE-0E99-788C-3712-0A9399D81606}"/>
              </a:ext>
            </a:extLst>
          </p:cNvPr>
          <p:cNvSpPr/>
          <p:nvPr/>
        </p:nvSpPr>
        <p:spPr bwMode="auto">
          <a:xfrm>
            <a:off x="311137" y="2806374"/>
            <a:ext cx="825439" cy="432048"/>
          </a:xfrm>
          <a:prstGeom prst="rect">
            <a:avLst/>
          </a:prstGeom>
          <a:solidFill>
            <a:schemeClr val="accent1">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A</a:t>
            </a:r>
            <a:r>
              <a:rPr kumimoji="0" lang="ja-JP" altLang="en-US" sz="1100" dirty="0">
                <a:latin typeface="Meiryo UI" panose="020B0604030504040204" pitchFamily="50" charset="-128"/>
                <a:ea typeface="Meiryo UI" panose="020B0604030504040204" pitchFamily="50" charset="-128"/>
              </a:rPr>
              <a:t>社</a:t>
            </a:r>
            <a:br>
              <a:rPr kumimoji="0" lang="en-US" altLang="ja-JP" sz="1100" dirty="0">
                <a:latin typeface="Meiryo UI" panose="020B0604030504040204" pitchFamily="50" charset="-128"/>
                <a:ea typeface="Meiryo UI" panose="020B0604030504040204" pitchFamily="50" charset="-128"/>
              </a:rPr>
            </a:br>
            <a:r>
              <a:rPr kumimoji="0" lang="ja-JP" altLang="en-US" sz="1100" dirty="0">
                <a:latin typeface="Meiryo UI" panose="020B0604030504040204" pitchFamily="50" charset="-128"/>
                <a:ea typeface="Meiryo UI" panose="020B0604030504040204" pitchFamily="50" charset="-128"/>
              </a:rPr>
              <a:t>（提案事業社）</a:t>
            </a:r>
          </a:p>
        </p:txBody>
      </p:sp>
      <p:sp>
        <p:nvSpPr>
          <p:cNvPr id="20" name="正方形/長方形 19">
            <a:extLst>
              <a:ext uri="{FF2B5EF4-FFF2-40B4-BE49-F238E27FC236}">
                <a16:creationId xmlns:a16="http://schemas.microsoft.com/office/drawing/2014/main" id="{07E975B0-9D57-C36B-099B-28FCF8A4E88E}"/>
              </a:ext>
            </a:extLst>
          </p:cNvPr>
          <p:cNvSpPr/>
          <p:nvPr/>
        </p:nvSpPr>
        <p:spPr bwMode="auto">
          <a:xfrm>
            <a:off x="807588" y="3498112"/>
            <a:ext cx="1332320" cy="451706"/>
          </a:xfrm>
          <a:prstGeom prst="rect">
            <a:avLst/>
          </a:prstGeom>
          <a:solidFill>
            <a:schemeClr val="accent3">
              <a:lumMod val="20000"/>
              <a:lumOff val="80000"/>
            </a:schemeClr>
          </a:solidFill>
          <a:ln w="9525">
            <a:noFill/>
            <a:miter lim="800000"/>
            <a:headEnd/>
            <a:tailEnd/>
          </a:ln>
          <a:effectLst/>
        </p:spPr>
        <p:txBody>
          <a:bodyPr wrap="none" rtlCol="0" anchor="ctr"/>
          <a:lstStyle/>
          <a:p>
            <a:pPr algn="ctr"/>
            <a:r>
              <a:rPr kumimoji="0" lang="ja-JP" altLang="en-US" sz="1100" dirty="0">
                <a:latin typeface="Meiryo UI" panose="020B0604030504040204" pitchFamily="50" charset="-128"/>
                <a:ea typeface="Meiryo UI" panose="020B0604030504040204" pitchFamily="50" charset="-128"/>
              </a:rPr>
              <a:t>現地</a:t>
            </a:r>
            <a:r>
              <a:rPr kumimoji="0" lang="en-US" altLang="ja-JP" sz="1100" dirty="0">
                <a:latin typeface="Meiryo UI" panose="020B0604030504040204" pitchFamily="50" charset="-128"/>
                <a:ea typeface="Meiryo UI" panose="020B0604030504040204" pitchFamily="50" charset="-128"/>
              </a:rPr>
              <a:t>SPC</a:t>
            </a:r>
            <a:r>
              <a:rPr kumimoji="0" lang="ja-JP" altLang="en-US" sz="1100" dirty="0">
                <a:latin typeface="Meiryo UI" panose="020B0604030504040204" pitchFamily="50" charset="-128"/>
                <a:ea typeface="Meiryo UI" panose="020B0604030504040204" pitchFamily="50" charset="-128"/>
              </a:rPr>
              <a:t>設立</a:t>
            </a:r>
          </a:p>
        </p:txBody>
      </p:sp>
      <p:cxnSp>
        <p:nvCxnSpPr>
          <p:cNvPr id="21" name="直線コネクタ 23">
            <a:extLst>
              <a:ext uri="{FF2B5EF4-FFF2-40B4-BE49-F238E27FC236}">
                <a16:creationId xmlns:a16="http://schemas.microsoft.com/office/drawing/2014/main" id="{570626C9-3E7D-A4D1-4D94-D426969DE6C8}"/>
              </a:ext>
            </a:extLst>
          </p:cNvPr>
          <p:cNvCxnSpPr>
            <a:cxnSpLocks/>
            <a:stCxn id="18" idx="3"/>
          </p:cNvCxnSpPr>
          <p:nvPr/>
        </p:nvCxnSpPr>
        <p:spPr>
          <a:xfrm>
            <a:off x="1136576" y="3022398"/>
            <a:ext cx="1235308" cy="104922"/>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cxnSp>
        <p:nvCxnSpPr>
          <p:cNvPr id="22" name="直線コネクタ 23">
            <a:extLst>
              <a:ext uri="{FF2B5EF4-FFF2-40B4-BE49-F238E27FC236}">
                <a16:creationId xmlns:a16="http://schemas.microsoft.com/office/drawing/2014/main" id="{ED6CE2A1-FA2A-662D-62A1-8DB93F3CCA91}"/>
              </a:ext>
            </a:extLst>
          </p:cNvPr>
          <p:cNvCxnSpPr>
            <a:cxnSpLocks/>
          </p:cNvCxnSpPr>
          <p:nvPr/>
        </p:nvCxnSpPr>
        <p:spPr>
          <a:xfrm rot="16200000" flipH="1">
            <a:off x="1195566" y="3264714"/>
            <a:ext cx="503644" cy="1"/>
          </a:xfrm>
          <a:prstGeom prst="bentConnector3">
            <a:avLst>
              <a:gd name="adj1" fmla="val 50000"/>
            </a:avLst>
          </a:prstGeom>
          <a:ln w="19050">
            <a:solidFill>
              <a:schemeClr val="bg1">
                <a:lumMod val="50000"/>
              </a:schemeClr>
            </a:solidFill>
            <a:tailEnd type="triangle"/>
          </a:ln>
        </p:spPr>
        <p:style>
          <a:lnRef idx="1">
            <a:schemeClr val="accent1"/>
          </a:lnRef>
          <a:fillRef idx="0">
            <a:schemeClr val="accent1"/>
          </a:fillRef>
          <a:effectRef idx="0">
            <a:schemeClr val="accent1"/>
          </a:effectRef>
          <a:fontRef idx="minor">
            <a:schemeClr val="tx1"/>
          </a:fontRef>
        </p:style>
      </p:cxnSp>
      <p:sp>
        <p:nvSpPr>
          <p:cNvPr id="19" name="正方形/長方形 18">
            <a:extLst>
              <a:ext uri="{FF2B5EF4-FFF2-40B4-BE49-F238E27FC236}">
                <a16:creationId xmlns:a16="http://schemas.microsoft.com/office/drawing/2014/main" id="{6A873003-10A6-3FB5-DECC-C16D90A23DFB}"/>
              </a:ext>
            </a:extLst>
          </p:cNvPr>
          <p:cNvSpPr/>
          <p:nvPr/>
        </p:nvSpPr>
        <p:spPr bwMode="auto">
          <a:xfrm>
            <a:off x="1737557" y="2855157"/>
            <a:ext cx="821714" cy="377085"/>
          </a:xfrm>
          <a:prstGeom prst="rect">
            <a:avLst/>
          </a:prstGeom>
          <a:solidFill>
            <a:schemeClr val="accent2">
              <a:lumMod val="20000"/>
              <a:lumOff val="80000"/>
            </a:schemeClr>
          </a:solidFill>
          <a:ln w="9525">
            <a:noFill/>
            <a:miter lim="800000"/>
            <a:headEnd/>
            <a:tailEnd/>
          </a:ln>
          <a:effectLst/>
        </p:spPr>
        <p:txBody>
          <a:bodyPr wrap="none" rtlCol="0" anchor="ctr"/>
          <a:lstStyle/>
          <a:p>
            <a:pPr algn="ctr"/>
            <a:r>
              <a:rPr kumimoji="0" lang="en-US" altLang="ja-JP" sz="1100" dirty="0">
                <a:latin typeface="Meiryo UI" panose="020B0604030504040204" pitchFamily="50" charset="-128"/>
                <a:ea typeface="Meiryo UI" panose="020B0604030504040204" pitchFamily="50" charset="-128"/>
              </a:rPr>
              <a:t>B</a:t>
            </a:r>
            <a:r>
              <a:rPr kumimoji="0" lang="ja-JP" altLang="en-US" sz="1100" dirty="0">
                <a:latin typeface="Meiryo UI" panose="020B0604030504040204" pitchFamily="50" charset="-128"/>
                <a:ea typeface="Meiryo UI" panose="020B0604030504040204" pitchFamily="50" charset="-128"/>
              </a:rPr>
              <a:t>社</a:t>
            </a:r>
            <a:endParaRPr kumimoji="0" lang="en-US" altLang="ja-JP" sz="1100" dirty="0">
              <a:latin typeface="Meiryo UI" panose="020B0604030504040204" pitchFamily="50" charset="-128"/>
              <a:ea typeface="Meiryo UI" panose="020B0604030504040204" pitchFamily="50" charset="-128"/>
            </a:endParaRPr>
          </a:p>
          <a:p>
            <a:pPr algn="ctr"/>
            <a:r>
              <a:rPr kumimoji="0" lang="ja-JP" altLang="en-US" sz="1100" dirty="0">
                <a:latin typeface="Meiryo UI" panose="020B0604030504040204" pitchFamily="50" charset="-128"/>
                <a:ea typeface="Meiryo UI" panose="020B0604030504040204" pitchFamily="50" charset="-128"/>
              </a:rPr>
              <a:t>（○国企業）</a:t>
            </a:r>
          </a:p>
        </p:txBody>
      </p:sp>
      <p:sp>
        <p:nvSpPr>
          <p:cNvPr id="31" name="テキスト ボックス 30">
            <a:extLst>
              <a:ext uri="{FF2B5EF4-FFF2-40B4-BE49-F238E27FC236}">
                <a16:creationId xmlns:a16="http://schemas.microsoft.com/office/drawing/2014/main" id="{5A9A61E0-929E-9789-E206-83782175D61B}"/>
              </a:ext>
            </a:extLst>
          </p:cNvPr>
          <p:cNvSpPr txBox="1"/>
          <p:nvPr/>
        </p:nvSpPr>
        <p:spPr>
          <a:xfrm>
            <a:off x="272480" y="2590350"/>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51</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2" name="テキスト ボックス 31">
            <a:extLst>
              <a:ext uri="{FF2B5EF4-FFF2-40B4-BE49-F238E27FC236}">
                <a16:creationId xmlns:a16="http://schemas.microsoft.com/office/drawing/2014/main" id="{8E342909-F461-062C-7F99-DCE0193A367B}"/>
              </a:ext>
            </a:extLst>
          </p:cNvPr>
          <p:cNvSpPr txBox="1"/>
          <p:nvPr/>
        </p:nvSpPr>
        <p:spPr>
          <a:xfrm>
            <a:off x="1818297" y="2622692"/>
            <a:ext cx="821714" cy="215444"/>
          </a:xfrm>
          <a:prstGeom prst="rect">
            <a:avLst/>
          </a:prstGeom>
          <a:noFill/>
        </p:spPr>
        <p:txBody>
          <a:bodyPr wrap="square" rtlCol="0">
            <a:spAutoFit/>
          </a:bodyPr>
          <a:lstStyle/>
          <a:p>
            <a:r>
              <a:rPr kumimoji="1" lang="en-US" altLang="ja-JP" sz="800" dirty="0">
                <a:latin typeface="Meiryo UI" panose="020B0604030504040204" pitchFamily="50" charset="-128"/>
                <a:ea typeface="Meiryo UI" panose="020B0604030504040204" pitchFamily="50" charset="-128"/>
                <a:cs typeface="Meiryo UI" panose="020B0604030504040204" pitchFamily="50" charset="-128"/>
              </a:rPr>
              <a:t>49</a:t>
            </a:r>
            <a:r>
              <a:rPr kumimoji="1" lang="ja-JP" altLang="en-US" sz="800" dirty="0">
                <a:latin typeface="Meiryo UI" panose="020B0604030504040204" pitchFamily="50" charset="-128"/>
                <a:ea typeface="Meiryo UI" panose="020B0604030504040204" pitchFamily="50" charset="-128"/>
                <a:cs typeface="Meiryo UI" panose="020B0604030504040204" pitchFamily="50" charset="-128"/>
              </a:rPr>
              <a:t>％出資</a:t>
            </a:r>
          </a:p>
        </p:txBody>
      </p:sp>
      <p:sp>
        <p:nvSpPr>
          <p:cNvPr id="33" name="テキスト ボックス 32">
            <a:extLst>
              <a:ext uri="{FF2B5EF4-FFF2-40B4-BE49-F238E27FC236}">
                <a16:creationId xmlns:a16="http://schemas.microsoft.com/office/drawing/2014/main" id="{1F30A7F1-65A3-0A51-BCAB-9BCFBD483A45}"/>
              </a:ext>
            </a:extLst>
          </p:cNvPr>
          <p:cNvSpPr txBox="1"/>
          <p:nvPr/>
        </p:nvSpPr>
        <p:spPr>
          <a:xfrm>
            <a:off x="6825208" y="1534253"/>
            <a:ext cx="2511890" cy="276999"/>
          </a:xfrm>
          <a:prstGeom prst="rect">
            <a:avLst/>
          </a:prstGeom>
          <a:noFill/>
        </p:spPr>
        <p:txBody>
          <a:bodyPr wrap="square" rtlCol="0">
            <a:spAutoFit/>
          </a:bodyPr>
          <a:lstStyle/>
          <a:p>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dirty="0">
                <a:latin typeface="Meiryo UI" panose="020B0604030504040204" pitchFamily="50" charset="-128"/>
                <a:ea typeface="Meiryo UI" panose="020B0604030504040204" pitchFamily="50" charset="-128"/>
                <a:cs typeface="Meiryo UI" panose="020B0604030504040204" pitchFamily="50" charset="-128"/>
              </a:rPr>
              <a:t>事業イメージが分かる図や写真</a:t>
            </a:r>
            <a:r>
              <a:rPr kumimoji="1" lang="en-US" altLang="ja-JP" sz="1200"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テキスト ボックス 5">
            <a:extLst>
              <a:ext uri="{FF2B5EF4-FFF2-40B4-BE49-F238E27FC236}">
                <a16:creationId xmlns:a16="http://schemas.microsoft.com/office/drawing/2014/main" id="{B0660CBB-F763-63F5-781B-81348CE18DAA}"/>
              </a:ext>
            </a:extLst>
          </p:cNvPr>
          <p:cNvSpPr txBox="1"/>
          <p:nvPr/>
        </p:nvSpPr>
        <p:spPr>
          <a:xfrm flipH="1">
            <a:off x="487542" y="5483667"/>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●注視すべき他国政府等の支援スキーム（あれば）</a:t>
            </a:r>
          </a:p>
        </p:txBody>
      </p:sp>
      <p:sp>
        <p:nvSpPr>
          <p:cNvPr id="7" name="テキスト ボックス 6">
            <a:extLst>
              <a:ext uri="{FF2B5EF4-FFF2-40B4-BE49-F238E27FC236}">
                <a16:creationId xmlns:a16="http://schemas.microsoft.com/office/drawing/2014/main" id="{8900EB6A-9D58-A959-A18D-63B78E072259}"/>
              </a:ext>
            </a:extLst>
          </p:cNvPr>
          <p:cNvSpPr txBox="1"/>
          <p:nvPr/>
        </p:nvSpPr>
        <p:spPr>
          <a:xfrm flipH="1">
            <a:off x="529418" y="5776931"/>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他国ライバル企業等と競争条件が劣後しかねない他国政府の補助金等があれば、以下記載のこと。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・補助事業名（どこの国・政府等の事業か分かるよう）</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・具体的な補助率や上限等分かる範囲で記載</a:t>
            </a:r>
          </a:p>
        </p:txBody>
      </p:sp>
      <p:sp>
        <p:nvSpPr>
          <p:cNvPr id="8" name="テキスト ボックス 7">
            <a:extLst>
              <a:ext uri="{FF2B5EF4-FFF2-40B4-BE49-F238E27FC236}">
                <a16:creationId xmlns:a16="http://schemas.microsoft.com/office/drawing/2014/main" id="{8AC51C51-0F51-8DC8-82CB-129F3ED0AEF2}"/>
              </a:ext>
            </a:extLst>
          </p:cNvPr>
          <p:cNvSpPr txBox="1"/>
          <p:nvPr/>
        </p:nvSpPr>
        <p:spPr>
          <a:xfrm flipH="1">
            <a:off x="5746513" y="5483291"/>
            <a:ext cx="4032449" cy="276999"/>
          </a:xfrm>
          <a:prstGeom prst="rect">
            <a:avLst/>
          </a:prstGeom>
          <a:noFill/>
        </p:spPr>
        <p:txBody>
          <a:bodyPr wrap="square" rtlCol="0">
            <a:spAutoFit/>
          </a:bodyPr>
          <a:lstStyle/>
          <a:p>
            <a:r>
              <a:rPr kumimoji="1" lang="ja-JP" altLang="en-US" sz="1200" b="1" u="sng" dirty="0">
                <a:latin typeface="+mn-ea"/>
                <a:cs typeface="Meiryo UI" panose="020B0604030504040204" pitchFamily="50" charset="-128"/>
              </a:rPr>
              <a:t>●その他留意事項（あれば）</a:t>
            </a:r>
          </a:p>
        </p:txBody>
      </p:sp>
      <p:sp>
        <p:nvSpPr>
          <p:cNvPr id="9" name="テキスト ボックス 8">
            <a:extLst>
              <a:ext uri="{FF2B5EF4-FFF2-40B4-BE49-F238E27FC236}">
                <a16:creationId xmlns:a16="http://schemas.microsoft.com/office/drawing/2014/main" id="{BC712D0E-E58B-E56E-96D7-42E9F530598C}"/>
              </a:ext>
            </a:extLst>
          </p:cNvPr>
          <p:cNvSpPr txBox="1"/>
          <p:nvPr/>
        </p:nvSpPr>
        <p:spPr>
          <a:xfrm flipH="1">
            <a:off x="5732646" y="5724628"/>
            <a:ext cx="4473630" cy="769441"/>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企業の本気度や政府支援への具体的な要望等記載のこと。</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・○○億円程度の補助（又は委託？）がないと～～のため</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　本事業が成立しない　等</a:t>
            </a:r>
            <a:br>
              <a:rPr kumimoji="1" lang="en-US" altLang="ja-JP" sz="1100" dirty="0">
                <a:latin typeface="Meiryo UI" panose="020B0604030504040204" pitchFamily="50" charset="-128"/>
                <a:ea typeface="Meiryo UI" panose="020B0604030504040204" pitchFamily="50" charset="-128"/>
                <a:cs typeface="Meiryo UI" panose="020B0604030504040204" pitchFamily="50" charset="-128"/>
              </a:rPr>
            </a:br>
            <a:endParaRPr kumimoji="1" lang="ja-JP" altLang="en-US" sz="1100"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3" name="テキスト ボックス 22">
            <a:extLst>
              <a:ext uri="{FF2B5EF4-FFF2-40B4-BE49-F238E27FC236}">
                <a16:creationId xmlns:a16="http://schemas.microsoft.com/office/drawing/2014/main" id="{FD57BA3C-3609-426F-050C-7CC573D611C9}"/>
              </a:ext>
            </a:extLst>
          </p:cNvPr>
          <p:cNvSpPr txBox="1"/>
          <p:nvPr/>
        </p:nvSpPr>
        <p:spPr>
          <a:xfrm>
            <a:off x="1493" y="-3100"/>
            <a:ext cx="9442182" cy="276999"/>
          </a:xfrm>
          <a:prstGeom prst="rect">
            <a:avLst/>
          </a:prstGeom>
          <a:noFill/>
        </p:spPr>
        <p:txBody>
          <a:bodyPr wrap="square" rtlCol="0">
            <a:spAutoFit/>
          </a:bodyPr>
          <a:lstStyle/>
          <a:p>
            <a:r>
              <a:rPr lang="ja-JP" altLang="en-US" sz="1200" b="1" dirty="0">
                <a:latin typeface="Meiryo UI" panose="020B0604030504040204" pitchFamily="50" charset="-128"/>
                <a:ea typeface="Meiryo UI" panose="020B0604030504040204" pitchFamily="50" charset="-128"/>
                <a:cs typeface="Meiryo UI" panose="020B0604030504040204" pitchFamily="50" charset="-128"/>
              </a:rPr>
              <a:t>令和５年度補正グローバルサウス未来志向型共創等事業費補助金（我が国企業によるインフラ海外展開促進調査：二次公募）</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 name="四角形: 角を丸くする 9">
            <a:extLst>
              <a:ext uri="{FF2B5EF4-FFF2-40B4-BE49-F238E27FC236}">
                <a16:creationId xmlns:a16="http://schemas.microsoft.com/office/drawing/2014/main" id="{3A80AB7F-0F0D-F0F9-25F3-4FF7E2EF42B2}"/>
              </a:ext>
            </a:extLst>
          </p:cNvPr>
          <p:cNvSpPr/>
          <p:nvPr/>
        </p:nvSpPr>
        <p:spPr bwMode="auto">
          <a:xfrm>
            <a:off x="8158967" y="36317"/>
            <a:ext cx="1745540" cy="269385"/>
          </a:xfrm>
          <a:prstGeom prst="roundRect">
            <a:avLst/>
          </a:prstGeom>
          <a:solidFill>
            <a:srgbClr val="C00000"/>
          </a:solidFill>
          <a:ln>
            <a:noFill/>
          </a:ln>
        </p:spPr>
        <p:style>
          <a:lnRef idx="0">
            <a:scrgbClr r="0" g="0" b="0"/>
          </a:lnRef>
          <a:fillRef idx="0">
            <a:scrgbClr r="0" g="0" b="0"/>
          </a:fillRef>
          <a:effectRef idx="0">
            <a:scrgbClr r="0" g="0" b="0"/>
          </a:effectRef>
          <a:fontRef idx="minor">
            <a:schemeClr val="lt1"/>
          </a:fontRef>
        </p:style>
        <p:txBody>
          <a:bodyPr wrap="none" rtlCol="0" anchor="ctr"/>
          <a:lstStyle/>
          <a:p>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様式２別添１</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r>
              <a:rPr kumimoji="1" lang="ja-JP" altLang="en-US" sz="1200" b="1" dirty="0">
                <a:latin typeface="Meiryo UI" panose="020B0604030504040204" pitchFamily="50" charset="-128"/>
                <a:ea typeface="Meiryo UI" panose="020B0604030504040204" pitchFamily="50" charset="-128"/>
                <a:cs typeface="Meiryo UI" panose="020B0604030504040204" pitchFamily="50" charset="-128"/>
              </a:rPr>
              <a:t>類型３</a:t>
            </a:r>
            <a:r>
              <a:rPr kumimoji="1" lang="en-US" altLang="ja-JP" sz="1200" b="1" dirty="0">
                <a:latin typeface="Meiryo UI" panose="020B0604030504040204" pitchFamily="50" charset="-128"/>
                <a:ea typeface="Meiryo UI" panose="020B0604030504040204" pitchFamily="50" charset="-128"/>
                <a:cs typeface="Meiryo UI" panose="020B0604030504040204" pitchFamily="50" charset="-128"/>
              </a:rPr>
              <a:t>】</a:t>
            </a:r>
            <a:endParaRPr kumimoji="1" lang="ja-JP" altLang="en-US" sz="12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矢印: 右 13">
            <a:extLst>
              <a:ext uri="{FF2B5EF4-FFF2-40B4-BE49-F238E27FC236}">
                <a16:creationId xmlns:a16="http://schemas.microsoft.com/office/drawing/2014/main" id="{3FFD6EA8-0C03-C866-5888-44091BC27945}"/>
              </a:ext>
            </a:extLst>
          </p:cNvPr>
          <p:cNvSpPr/>
          <p:nvPr/>
        </p:nvSpPr>
        <p:spPr bwMode="auto">
          <a:xfrm>
            <a:off x="4434552" y="4230586"/>
            <a:ext cx="576064" cy="389286"/>
          </a:xfrm>
          <a:prstGeom prst="rightArrow">
            <a:avLst/>
          </a:prstGeom>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p:spPr>
        <p:txBody>
          <a:bodyPr wrap="none" rtlCol="0" anchor="ctr"/>
          <a:lstStyle/>
          <a:p>
            <a:pPr algn="l"/>
            <a:endParaRPr kumimoji="0" lang="ja-JP" altLang="en-US" sz="1800" dirty="0">
              <a:latin typeface="Meiryo UI" panose="020B0604030504040204" pitchFamily="50" charset="-128"/>
              <a:ea typeface="Meiryo UI" panose="020B0604030504040204" pitchFamily="50" charset="-128"/>
            </a:endParaRPr>
          </a:p>
        </p:txBody>
      </p:sp>
      <p:sp>
        <p:nvSpPr>
          <p:cNvPr id="24" name="テキスト ボックス 23">
            <a:extLst>
              <a:ext uri="{FF2B5EF4-FFF2-40B4-BE49-F238E27FC236}">
                <a16:creationId xmlns:a16="http://schemas.microsoft.com/office/drawing/2014/main" id="{10219AC9-C07E-F779-04FA-0A2A735A4E28}"/>
              </a:ext>
            </a:extLst>
          </p:cNvPr>
          <p:cNvSpPr txBox="1"/>
          <p:nvPr/>
        </p:nvSpPr>
        <p:spPr>
          <a:xfrm>
            <a:off x="5213872" y="4618851"/>
            <a:ext cx="4168074" cy="784830"/>
          </a:xfrm>
          <a:prstGeom prst="rect">
            <a:avLst/>
          </a:prstGeom>
          <a:noFill/>
        </p:spPr>
        <p:txBody>
          <a:bodyPr wrap="square" rtlCol="0">
            <a:spAutoFit/>
          </a:bodyPr>
          <a:lstStyle/>
          <a:p>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・可能な限り定量的に（日本への部素材供給力の向上により、関連工場を国内に○○億円投資、国内での雇用○人</a:t>
            </a:r>
            <a:r>
              <a:rPr kumimoji="1" lang="ja-JP" altLang="en-US" sz="1100">
                <a:solidFill>
                  <a:srgbClr val="00B0F0"/>
                </a:solidFill>
                <a:latin typeface="Meiryo UI" panose="020B0604030504040204" pitchFamily="50" charset="-128"/>
                <a:ea typeface="Meiryo UI" panose="020B0604030504040204" pitchFamily="50" charset="-128"/>
                <a:cs typeface="Meiryo UI" panose="020B0604030504040204" pitchFamily="50" charset="-128"/>
              </a:rPr>
              <a:t>増、エネルギー</a:t>
            </a:r>
            <a:r>
              <a:rPr kumimoji="1" lang="ja-JP" altLang="en-US"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rPr>
              <a:t>供給の多元化等）</a:t>
            </a:r>
            <a:endParaRPr kumimoji="1" lang="en-US" altLang="ja-JP" sz="11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a:p>
            <a:endParaRPr kumimoji="1" lang="ja-JP" altLang="en-US" sz="1200" dirty="0">
              <a:solidFill>
                <a:srgbClr val="00B0F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四角形: 角を丸くする 24">
            <a:extLst>
              <a:ext uri="{FF2B5EF4-FFF2-40B4-BE49-F238E27FC236}">
                <a16:creationId xmlns:a16="http://schemas.microsoft.com/office/drawing/2014/main" id="{45458BDB-4F46-85A5-B941-4AAF7AE6E4CC}"/>
              </a:ext>
            </a:extLst>
          </p:cNvPr>
          <p:cNvSpPr/>
          <p:nvPr/>
        </p:nvSpPr>
        <p:spPr bwMode="auto">
          <a:xfrm>
            <a:off x="450285" y="4267353"/>
            <a:ext cx="3566611" cy="294367"/>
          </a:xfrm>
          <a:prstGeom prst="roundRect">
            <a:avLst/>
          </a:prstGeom>
          <a:solidFill>
            <a:schemeClr val="accent6"/>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ctr"/>
            <a:r>
              <a:rPr kumimoji="0" lang="ja-JP" altLang="en-US" sz="1400" b="1" dirty="0">
                <a:latin typeface="Meiryo UI" panose="020B0604030504040204" pitchFamily="50" charset="-128"/>
                <a:ea typeface="Meiryo UI" panose="020B0604030504040204" pitchFamily="50" charset="-128"/>
              </a:rPr>
              <a:t>対象とする商材の特定国依存度の変化</a:t>
            </a:r>
            <a:endParaRPr kumimoji="0" lang="en-US" altLang="ja-JP" sz="1400" b="1" dirty="0">
              <a:latin typeface="Meiryo UI" panose="020B0604030504040204" pitchFamily="50" charset="-128"/>
              <a:ea typeface="Meiryo UI" panose="020B0604030504040204" pitchFamily="50" charset="-128"/>
            </a:endParaRPr>
          </a:p>
        </p:txBody>
      </p:sp>
      <p:sp>
        <p:nvSpPr>
          <p:cNvPr id="27" name="四角形: 角を丸くする 26">
            <a:extLst>
              <a:ext uri="{FF2B5EF4-FFF2-40B4-BE49-F238E27FC236}">
                <a16:creationId xmlns:a16="http://schemas.microsoft.com/office/drawing/2014/main" id="{E46E9F4D-9DC7-93D5-9D5C-C2ED25189157}"/>
              </a:ext>
            </a:extLst>
          </p:cNvPr>
          <p:cNvSpPr/>
          <p:nvPr/>
        </p:nvSpPr>
        <p:spPr bwMode="auto">
          <a:xfrm>
            <a:off x="5220967" y="4267352"/>
            <a:ext cx="4217972" cy="294367"/>
          </a:xfrm>
          <a:prstGeom prst="roundRect">
            <a:avLst/>
          </a:prstGeom>
          <a:solidFill>
            <a:schemeClr val="accent5"/>
          </a:solidFill>
          <a:ln>
            <a:noFill/>
          </a:ln>
        </p:spPr>
        <p:style>
          <a:lnRef idx="0">
            <a:scrgbClr r="0" g="0" b="0"/>
          </a:lnRef>
          <a:fillRef idx="0">
            <a:scrgbClr r="0" g="0" b="0"/>
          </a:fillRef>
          <a:effectRef idx="0">
            <a:scrgbClr r="0" g="0" b="0"/>
          </a:effectRef>
          <a:fontRef idx="minor">
            <a:schemeClr val="lt1"/>
          </a:fontRef>
        </p:style>
        <p:txBody>
          <a:bodyPr wrap="none" rtlCol="0" anchor="ctr"/>
          <a:lstStyle/>
          <a:p>
            <a:pPr algn="l"/>
            <a:r>
              <a:rPr kumimoji="0" lang="ja-JP" altLang="en-US" sz="1400" b="1" dirty="0">
                <a:latin typeface="Meiryo UI" panose="020B0604030504040204" pitchFamily="50" charset="-128"/>
                <a:ea typeface="Meiryo UI" panose="020B0604030504040204" pitchFamily="50" charset="-128"/>
              </a:rPr>
              <a:t>結果生じる日本の生産拠点としての魅力度向上効果等</a:t>
            </a:r>
            <a:endParaRPr kumimoji="0" lang="en-US" altLang="ja-JP" sz="1400" b="1" dirty="0">
              <a:latin typeface="Meiryo UI" panose="020B0604030504040204" pitchFamily="50" charset="-128"/>
              <a:ea typeface="Meiryo UI" panose="020B0604030504040204" pitchFamily="50" charset="-128"/>
            </a:endParaRPr>
          </a:p>
        </p:txBody>
      </p:sp>
      <p:sp>
        <p:nvSpPr>
          <p:cNvPr id="28" name="テキスト ボックス 27">
            <a:extLst>
              <a:ext uri="{FF2B5EF4-FFF2-40B4-BE49-F238E27FC236}">
                <a16:creationId xmlns:a16="http://schemas.microsoft.com/office/drawing/2014/main" id="{A298C1F5-9ECC-CFCE-4795-CDD9128E520F}"/>
              </a:ext>
            </a:extLst>
          </p:cNvPr>
          <p:cNvSpPr txBox="1"/>
          <p:nvPr/>
        </p:nvSpPr>
        <p:spPr>
          <a:xfrm>
            <a:off x="495972" y="4574404"/>
            <a:ext cx="4966282" cy="769441"/>
          </a:xfrm>
          <a:prstGeom prst="rect">
            <a:avLst/>
          </a:prstGeom>
          <a:noFill/>
        </p:spPr>
        <p:txBody>
          <a:bodyPr wrap="square">
            <a:spAutoFit/>
          </a:bodyPr>
          <a:lstStyle/>
          <a:p>
            <a:pPr algn="l"/>
            <a:r>
              <a:rPr kumimoji="0" lang="ja-JP" altLang="en-US" sz="1100" dirty="0">
                <a:solidFill>
                  <a:srgbClr val="00B0F0"/>
                </a:solidFill>
                <a:latin typeface="Meiryo UI" panose="020B0604030504040204" pitchFamily="50" charset="-128"/>
                <a:ea typeface="Meiryo UI" panose="020B0604030504040204" pitchFamily="50" charset="-128"/>
              </a:rPr>
              <a:t>例）国内流通量の○％が現状○○国で製造されているが、</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本事業を通じて○％に依存度が低減</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　　　</a:t>
            </a:r>
            <a:endParaRPr kumimoji="0" lang="en-US" altLang="ja-JP" sz="1100" dirty="0">
              <a:solidFill>
                <a:srgbClr val="00B0F0"/>
              </a:solidFill>
              <a:latin typeface="Meiryo UI" panose="020B0604030504040204" pitchFamily="50" charset="-128"/>
              <a:ea typeface="Meiryo UI" panose="020B0604030504040204" pitchFamily="50" charset="-128"/>
            </a:endParaRPr>
          </a:p>
          <a:p>
            <a:pPr algn="l"/>
            <a:r>
              <a:rPr kumimoji="0" lang="ja-JP" altLang="en-US" sz="1100" dirty="0">
                <a:solidFill>
                  <a:srgbClr val="00B0F0"/>
                </a:solidFill>
                <a:latin typeface="Meiryo UI" panose="020B0604030504040204" pitchFamily="50" charset="-128"/>
                <a:ea typeface="Meiryo UI" panose="020B0604030504040204" pitchFamily="50" charset="-128"/>
              </a:rPr>
              <a:t>　　　</a:t>
            </a:r>
          </a:p>
        </p:txBody>
      </p:sp>
      <p:sp>
        <p:nvSpPr>
          <p:cNvPr id="29" name="正方形/長方形 28">
            <a:extLst>
              <a:ext uri="{FF2B5EF4-FFF2-40B4-BE49-F238E27FC236}">
                <a16:creationId xmlns:a16="http://schemas.microsoft.com/office/drawing/2014/main" id="{1C506299-9195-805D-8239-FC9216B61B98}"/>
              </a:ext>
            </a:extLst>
          </p:cNvPr>
          <p:cNvSpPr/>
          <p:nvPr/>
        </p:nvSpPr>
        <p:spPr>
          <a:xfrm rot="21008454">
            <a:off x="692123" y="1793113"/>
            <a:ext cx="8648522" cy="2185214"/>
          </a:xfrm>
          <a:prstGeom prst="rect">
            <a:avLst/>
          </a:prstGeom>
          <a:noFill/>
        </p:spPr>
        <p:txBody>
          <a:bodyPr wrap="none" lIns="91440" tIns="45720" rIns="91440" bIns="45720">
            <a:spAutoFit/>
          </a:bodyPr>
          <a:lstStyle/>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類型３に最も当てはまる場合は、</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4400" b="1" cap="none" spc="0" dirty="0">
                <a:ln w="6600">
                  <a:solidFill>
                    <a:schemeClr val="accent2"/>
                  </a:solidFill>
                  <a:prstDash val="solid"/>
                </a:ln>
                <a:solidFill>
                  <a:srgbClr val="FFFFFF"/>
                </a:solidFill>
                <a:effectLst>
                  <a:outerShdw dist="38100" dir="2700000" algn="tl" rotWithShape="0">
                    <a:schemeClr val="accent2"/>
                  </a:outerShdw>
                </a:effectLst>
              </a:rPr>
              <a:t>このシートにご記入ください。</a:t>
            </a:r>
            <a:endParaRPr lang="en-US" altLang="ja-JP" sz="4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rPr>
              <a:t>※</a:t>
            </a:r>
            <a:r>
              <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rPr>
              <a:t>この記述は提出時に削除してください。</a:t>
            </a:r>
            <a:endParaRPr lang="en-US" altLang="ja-JP" sz="2400" b="1" cap="none" spc="0" dirty="0">
              <a:ln w="6600">
                <a:solidFill>
                  <a:schemeClr val="accent2"/>
                </a:solidFill>
                <a:prstDash val="solid"/>
              </a:ln>
              <a:solidFill>
                <a:srgbClr val="FFFFFF"/>
              </a:solidFill>
              <a:effectLst>
                <a:outerShdw dist="38100" dir="2700000" algn="tl" rotWithShape="0">
                  <a:schemeClr val="accent2"/>
                </a:outerShdw>
              </a:effectLst>
            </a:endParaRPr>
          </a:p>
          <a:p>
            <a:pPr algn="ct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また、様式中の</a:t>
            </a:r>
            <a:r>
              <a:rPr lang="ja-JP" altLang="en-US" sz="2400" b="1" dirty="0">
                <a:ln w="6600">
                  <a:solidFill>
                    <a:schemeClr val="accent2"/>
                  </a:solidFill>
                  <a:prstDash val="solid"/>
                </a:ln>
                <a:solidFill>
                  <a:srgbClr val="00B0F0"/>
                </a:solidFill>
                <a:effectLst>
                  <a:outerShdw dist="38100" dir="2700000" algn="tl" rotWithShape="0">
                    <a:schemeClr val="accent2"/>
                  </a:outerShdw>
                </a:effectLst>
              </a:rPr>
              <a:t>青文字</a:t>
            </a:r>
            <a:r>
              <a:rPr lang="ja-JP" altLang="en-US" sz="2400" b="1" dirty="0">
                <a:ln w="6600">
                  <a:solidFill>
                    <a:schemeClr val="accent2"/>
                  </a:solidFill>
                  <a:prstDash val="solid"/>
                </a:ln>
                <a:solidFill>
                  <a:srgbClr val="FFFFFF"/>
                </a:solidFill>
                <a:effectLst>
                  <a:outerShdw dist="38100" dir="2700000" algn="tl" rotWithShape="0">
                    <a:schemeClr val="accent2"/>
                  </a:outerShdw>
                </a:effectLst>
              </a:rPr>
              <a:t>も削除してください。</a:t>
            </a:r>
            <a:endParaRPr lang="ja-JP" altLang="en-US" sz="2400" b="1" cap="none" spc="0" dirty="0">
              <a:ln w="6600">
                <a:solidFill>
                  <a:schemeClr val="accent2"/>
                </a:solidFill>
                <a:prstDash val="solid"/>
              </a:ln>
              <a:solidFill>
                <a:srgbClr val="FFFFFF"/>
              </a:solidFill>
              <a:effectLst>
                <a:outerShdw dist="38100" dir="2700000" algn="tl" rotWithShape="0">
                  <a:schemeClr val="accent2"/>
                </a:outerShdw>
              </a:effectLst>
            </a:endParaRPr>
          </a:p>
        </p:txBody>
      </p:sp>
    </p:spTree>
    <p:extLst>
      <p:ext uri="{BB962C8B-B14F-4D97-AF65-F5344CB8AC3E}">
        <p14:creationId xmlns:p14="http://schemas.microsoft.com/office/powerpoint/2010/main" val="1506022566"/>
      </p:ext>
    </p:extLst>
  </p:cSld>
  <p:clrMapOvr>
    <a:masterClrMapping/>
  </p:clrMapOvr>
</p:sld>
</file>

<file path=ppt/theme/theme1.xml><?xml version="1.0" encoding="utf-8"?>
<a:theme xmlns:a="http://schemas.openxmlformats.org/drawingml/2006/main" name="【機○・記載例なし】">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ユーザー定義 1">
      <a:majorFont>
        <a:latin typeface="メイリオ"/>
        <a:ea typeface="メイリオ"/>
        <a:cs typeface=""/>
      </a:majorFont>
      <a:minorFont>
        <a:latin typeface="メイリオ"/>
        <a:ea typeface="メイリオ"/>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solidFill>
          <a:srgbClr val="DDDDDD"/>
        </a:solidFill>
        <a:ln w="9525">
          <a:solidFill>
            <a:srgbClr val="B2B2B2"/>
          </a:solidFill>
          <a:miter lim="800000"/>
          <a:headEnd/>
          <a:tailEnd/>
        </a:ln>
        <a:effectLst/>
        <a:extLst>
          <a:ext uri="{AF507438-7753-43E0-B8FC-AC1667EBCBE1}">
            <a14:hiddenEffects xmlns:a14="http://schemas.microsoft.com/office/drawing/2010/main">
              <a:effectLst>
                <a:outerShdw dist="35921" dir="2700000" algn="ctr" rotWithShape="0">
                  <a:schemeClr val="bg2"/>
                </a:outerShdw>
              </a:effectLst>
            </a14:hiddenEffects>
          </a:ext>
        </a:extLst>
      </a:spPr>
      <a:bodyPr wrap="none" rtlCol="0" anchor="ctr"/>
      <a:lstStyle>
        <a:defPPr algn="l">
          <a:defRPr kumimoji="0" sz="1800" dirty="0" smtClean="0">
            <a:latin typeface="Meiryo UI" panose="020B0604030504040204" pitchFamily="50" charset="-128"/>
            <a:ea typeface="Meiryo UI" panose="020B0604030504040204" pitchFamily="50" charset="-128"/>
          </a:defRPr>
        </a:defPPr>
      </a:lstStyle>
    </a:spDef>
    <a:txDef>
      <a:spPr>
        <a:noFill/>
      </a:spPr>
      <a:bodyPr wrap="square" rtlCol="0">
        <a:spAutoFit/>
      </a:bodyPr>
      <a:lstStyle>
        <a:defPPr>
          <a:defRPr kumimoji="1" dirty="0" smtClean="0">
            <a:latin typeface="Meiryo UI" panose="020B0604030504040204" pitchFamily="50" charset="-128"/>
            <a:ea typeface="Meiryo UI" panose="020B0604030504040204" pitchFamily="50" charset="-128"/>
            <a:cs typeface="Meiryo UI" panose="020B0604030504040204" pitchFamily="50" charset="-128"/>
          </a:defRPr>
        </a:defPPr>
      </a:lstStyle>
    </a:txDef>
  </a:objectDefaults>
  <a:extraClrSchemeLst/>
  <a:extLst>
    <a:ext uri="{05A4C25C-085E-4340-85A3-A5531E510DB2}">
      <thm15:themeFamily xmlns:thm15="http://schemas.microsoft.com/office/thememl/2012/main" name="プレゼンテーション1" id="{B7D664C5-CCAF-421C-963D-506CF0AB2DB4}" vid="{F6C70EF9-1A84-446C-8597-70017663E58C}"/>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blank</Template>
  <TotalTime>1681</TotalTime>
  <Words>1488</Words>
  <Application>Microsoft Office PowerPoint</Application>
  <PresentationFormat>A4 210 x 297 mm</PresentationFormat>
  <Paragraphs>154</Paragraphs>
  <Slides>3</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3</vt:i4>
      </vt:variant>
    </vt:vector>
  </HeadingPairs>
  <TitlesOfParts>
    <vt:vector size="10" baseType="lpstr">
      <vt:lpstr>Meiryo UI</vt:lpstr>
      <vt:lpstr>ＭＳ Ｐゴシック</vt:lpstr>
      <vt:lpstr>メイリオ</vt:lpstr>
      <vt:lpstr>Arial</vt:lpstr>
      <vt:lpstr>Calibri</vt:lpstr>
      <vt:lpstr>Wingdings</vt:lpstr>
      <vt:lpstr>【機○・記載例なし】</vt:lpstr>
      <vt:lpstr>PowerPoint プレゼンテーション</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cp:lastModifiedBy>事務局</cp:lastModifiedBy>
  <cp:revision>1</cp:revision>
  <cp:lastPrinted>2024-12-25T11:21:55Z</cp:lastPrinted>
  <dcterms:created xsi:type="dcterms:W3CDTF">2023-09-20T05:37:55Z</dcterms:created>
  <dcterms:modified xsi:type="dcterms:W3CDTF">2024-12-25T11:39:31Z</dcterms:modified>
</cp:coreProperties>
</file>

<file path=docProps/thumbnail.jpeg>
</file>