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
  </p:notesMasterIdLst>
  <p:handoutMasterIdLst>
    <p:handoutMasterId r:id="rId6"/>
  </p:handoutMasterIdLst>
  <p:sldIdLst>
    <p:sldId id="365" r:id="rId2"/>
    <p:sldId id="369" r:id="rId3"/>
    <p:sldId id="370" r:id="rId4"/>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4">
          <p15:clr>
            <a:srgbClr val="A4A3A4"/>
          </p15:clr>
        </p15:guide>
        <p15:guide id="2" pos="126">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BB842A5-1FB0-2167-4C47-C217B3B5581A}" name="Windows ユーザー" initials="W" userId="Windows ユーザー" providerId="None"/>
  <p188:author id="{F9BDFEBE-B8CF-2184-A839-C7B3BF96691F}" name="夏音 江木" initials="夏音" userId="S::kanon.egi@toppan.co.jp::5f88f5df-a9f6-4f8f-9037-963cf7c55798" providerId="AD"/>
  <p188:author id="{57E0C4E0-4785-D415-8525-E4F065E3F14D}" name="凸版印刷" initials="A" userId="凸版印刷"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6EC"/>
    <a:srgbClr val="FF5A00"/>
    <a:srgbClr val="0098D0"/>
    <a:srgbClr val="0064C8"/>
    <a:srgbClr val="B197D3"/>
    <a:srgbClr val="FFBE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47" autoAdjust="0"/>
  </p:normalViewPr>
  <p:slideViewPr>
    <p:cSldViewPr>
      <p:cViewPr varScale="1">
        <p:scale>
          <a:sx n="65" d="100"/>
          <a:sy n="65" d="100"/>
        </p:scale>
        <p:origin x="1148" y="60"/>
      </p:cViewPr>
      <p:guideLst>
        <p:guide orient="horz" pos="414"/>
        <p:guide pos="126"/>
      </p:guideLst>
    </p:cSldViewPr>
  </p:slideViewPr>
  <p:outlineViewPr>
    <p:cViewPr>
      <p:scale>
        <a:sx n="33" d="100"/>
        <a:sy n="33" d="100"/>
      </p:scale>
      <p:origin x="0" y="7668"/>
    </p:cViewPr>
  </p:outlin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2070" y="-7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microsoft.com/office/2018/10/relationships/authors" Targe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r>
              <a:rPr kumimoji="1" lang="ja-JP" altLang="en-US" sz="1400" dirty="0">
                <a:latin typeface="ＭＳ Ｐゴシック" pitchFamily="50" charset="-128"/>
                <a:ea typeface="ＭＳ Ｐゴシック" pitchFamily="50" charset="-128"/>
              </a:rPr>
              <a:t>機密性○</a:t>
            </a:r>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A60C1D9C-4153-45A3-ABA8-5AC906D32479}" type="slidenum">
              <a:rPr kumimoji="1" lang="ja-JP" altLang="en-US" smtClean="0"/>
              <a:t>‹#›</a:t>
            </a:fld>
            <a:endParaRPr kumimoji="1" lang="ja-JP" altLang="en-US"/>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400">
                <a:latin typeface="ＭＳ Ｐゴシック" pitchFamily="50" charset="-128"/>
                <a:ea typeface="ＭＳ Ｐゴシック" pitchFamily="50" charset="-128"/>
              </a:defRPr>
            </a:lvl1pPr>
          </a:lstStyle>
          <a:p>
            <a:r>
              <a:rPr lang="ja-JP" altLang="en-US" dirty="0"/>
              <a:t>機密性○</a:t>
            </a:r>
            <a:endParaRPr lang="en-US" altLang="ja-JP" dirty="0"/>
          </a:p>
        </p:txBody>
      </p:sp>
      <p:sp>
        <p:nvSpPr>
          <p:cNvPr id="4" name="スライド イメージ プレースホルダー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FD35E722-DCEB-4B9B-850A-0990A504E40F}" type="slidenum">
              <a:rPr kumimoji="1" lang="ja-JP" altLang="en-US" smtClean="0"/>
              <a:t>‹#›</a:t>
            </a:fld>
            <a:endParaRPr kumimoji="1"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AC438EED-0542-4C86-A18B-4CD095A08138}" type="datetime1">
              <a:rPr kumimoji="1" lang="ja-JP" altLang="en-US" smtClean="0"/>
              <a:t>2024/8/23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80666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a:t>１．見出しの記入</a:t>
            </a:r>
          </a:p>
        </p:txBody>
      </p:sp>
      <p:sp>
        <p:nvSpPr>
          <p:cNvPr id="4" name="日付プレースホルダー 3"/>
          <p:cNvSpPr>
            <a:spLocks noGrp="1"/>
          </p:cNvSpPr>
          <p:nvPr>
            <p:ph type="dt" sz="half" idx="10"/>
          </p:nvPr>
        </p:nvSpPr>
        <p:spPr/>
        <p:txBody>
          <a:bodyPr/>
          <a:lstStyle/>
          <a:p>
            <a:fld id="{7157FD6B-AACB-4FB5-A82B-515F0D3C0BFC}" type="datetime1">
              <a:rPr kumimoji="1" lang="ja-JP" altLang="en-US" smtClean="0"/>
              <a:t>2024/8/23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15992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A78D6CFB-7E9F-4517-9C6C-7920C3455632}" type="datetime1">
              <a:rPr kumimoji="1" lang="ja-JP" altLang="en-US" smtClean="0"/>
              <a:t>2024/8/23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00471" y="188640"/>
            <a:ext cx="9505503"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309320"/>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20pt</a:t>
            </a:r>
            <a:r>
              <a:rPr kumimoji="1" lang="ja-JP" altLang="en-US" dirty="0"/>
              <a:t>）</a:t>
            </a:r>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14pt</a:t>
            </a:r>
            <a:r>
              <a:rPr kumimoji="1" lang="ja-JP" altLang="en-US" dirty="0"/>
              <a:t>）</a:t>
            </a:r>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10.5pt</a:t>
            </a:r>
            <a:r>
              <a:rPr kumimoji="1" lang="ja-JP" altLang="en-US" dirty="0"/>
              <a:t>）</a:t>
            </a:r>
          </a:p>
        </p:txBody>
      </p:sp>
      <p:sp>
        <p:nvSpPr>
          <p:cNvPr id="12" name="テキスト プレースホルダー 11"/>
          <p:cNvSpPr>
            <a:spLocks noGrp="1"/>
          </p:cNvSpPr>
          <p:nvPr>
            <p:ph type="body" sz="quarter" idx="17"/>
          </p:nvPr>
        </p:nvSpPr>
        <p:spPr>
          <a:xfrm>
            <a:off x="200025" y="764704"/>
            <a:ext cx="9505950" cy="525886"/>
          </a:xfrm>
          <a:solidFill>
            <a:srgbClr val="99D6EC"/>
          </a:solidFill>
          <a:ln>
            <a:noFill/>
          </a:ln>
        </p:spPr>
        <p:txBody>
          <a:bodyPr vert="horz" wrap="square" lIns="216000" tIns="108000" rIns="216000" bIns="108000" rtlCol="0" anchor="t" anchorCtr="0">
            <a:spAutoFit/>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29895277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4" name="日付プレースホルダー 3"/>
          <p:cNvSpPr>
            <a:spLocks noGrp="1"/>
          </p:cNvSpPr>
          <p:nvPr>
            <p:ph type="dt" sz="half" idx="2"/>
          </p:nvPr>
        </p:nvSpPr>
        <p:spPr>
          <a:xfrm>
            <a:off x="-10695" y="6520260"/>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57702473-496F-4EA5-8617-C076904D98E0}" type="datetime1">
              <a:rPr lang="ja-JP" altLang="en-US" smtClean="0"/>
              <a:t>2024/8/23</a:t>
            </a:fld>
            <a:endParaRPr lang="ja-JP" altLang="en-US" dirty="0"/>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59" r:id="rId1"/>
    <p:sldLayoutId id="2147483651" r:id="rId2"/>
    <p:sldLayoutId id="2147483654" r:id="rId3"/>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1</a:t>
            </a:fld>
            <a:endParaRPr kumimoji="1" lang="ja-JP" altLang="en-US" sz="1100" dirty="0"/>
          </a:p>
        </p:txBody>
      </p:sp>
      <p:graphicFrame>
        <p:nvGraphicFramePr>
          <p:cNvPr id="12" name="表 12">
            <a:extLst>
              <a:ext uri="{FF2B5EF4-FFF2-40B4-BE49-F238E27FC236}">
                <a16:creationId xmlns:a16="http://schemas.microsoft.com/office/drawing/2014/main" id="{3ABAD51A-35EB-3879-C6D9-3FB3BC7F08D7}"/>
              </a:ext>
            </a:extLst>
          </p:cNvPr>
          <p:cNvGraphicFramePr>
            <a:graphicFrameLocks noGrp="1"/>
          </p:cNvGraphicFramePr>
          <p:nvPr>
            <p:extLst>
              <p:ext uri="{D42A27DB-BD31-4B8C-83A1-F6EECF244321}">
                <p14:modId xmlns:p14="http://schemas.microsoft.com/office/powerpoint/2010/main" val="3376702052"/>
              </p:ext>
            </p:extLst>
          </p:nvPr>
        </p:nvGraphicFramePr>
        <p:xfrm>
          <a:off x="270548" y="345639"/>
          <a:ext cx="9308447" cy="115460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99744">
                  <a:extLst>
                    <a:ext uri="{9D8B030D-6E8A-4147-A177-3AD203B41FA5}">
                      <a16:colId xmlns:a16="http://schemas.microsoft.com/office/drawing/2014/main" val="1745638244"/>
                    </a:ext>
                  </a:extLst>
                </a:gridCol>
                <a:gridCol w="2841663">
                  <a:extLst>
                    <a:ext uri="{9D8B030D-6E8A-4147-A177-3AD203B41FA5}">
                      <a16:colId xmlns:a16="http://schemas.microsoft.com/office/drawing/2014/main" val="818869120"/>
                    </a:ext>
                  </a:extLst>
                </a:gridCol>
              </a:tblGrid>
              <a:tr h="423080">
                <a:tc>
                  <a:txBody>
                    <a:bodyPr/>
                    <a:lstStyle/>
                    <a:p>
                      <a:r>
                        <a:rPr kumimoji="1" lang="ja-JP" altLang="en-US" sz="16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600" b="1" dirty="0"/>
                        <a:t>事業類型</a:t>
                      </a:r>
                      <a:endParaRPr kumimoji="1" lang="en-US" altLang="ja-JP" sz="1600" b="1" dirty="0"/>
                    </a:p>
                  </a:txBody>
                  <a:tcPr/>
                </a:tc>
                <a:tc>
                  <a:txBody>
                    <a:bodyPr/>
                    <a:lstStyle/>
                    <a:p>
                      <a:r>
                        <a:rPr kumimoji="1" lang="ja-JP" altLang="en-US" sz="1100" b="1" dirty="0">
                          <a:solidFill>
                            <a:srgbClr val="C00000"/>
                          </a:solidFill>
                        </a:rPr>
                        <a:t>類型１</a:t>
                      </a:r>
                      <a:r>
                        <a:rPr kumimoji="1" lang="ja-JP" altLang="en-US" sz="1100" b="1" dirty="0"/>
                        <a:t>・類型２・類型３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6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rowSpan="2">
                  <a:txBody>
                    <a:bodyPr/>
                    <a:lstStyle/>
                    <a:p>
                      <a:r>
                        <a:rPr kumimoji="1" lang="ja-JP" altLang="en-US" sz="1600" b="1" dirty="0">
                          <a:solidFill>
                            <a:schemeClr val="tx1"/>
                          </a:solidFill>
                        </a:rPr>
                        <a:t>事業形態</a:t>
                      </a:r>
                      <a:endParaRPr kumimoji="1" lang="en-US" altLang="ja-JP" sz="1600" b="1" dirty="0">
                        <a:solidFill>
                          <a:schemeClr val="tx1"/>
                        </a:solidFill>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FS</a:t>
                      </a:r>
                      <a:r>
                        <a:rPr kumimoji="1" lang="ja-JP" altLang="en-US" sz="1400" b="1" dirty="0"/>
                        <a:t>　</a:t>
                      </a:r>
                      <a:r>
                        <a:rPr kumimoji="1" lang="en-US" altLang="ja-JP" sz="1400" b="1" dirty="0"/>
                        <a:t>or </a:t>
                      </a:r>
                      <a:r>
                        <a:rPr kumimoji="1" lang="ja-JP" altLang="en-US" sz="1400" b="1" dirty="0"/>
                        <a:t>　小規模実証</a:t>
                      </a:r>
                      <a:endParaRPr kumimoji="1" lang="en-US" altLang="ja-JP" sz="1400" b="1"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該当する事業形態を記載してください。</a:t>
                      </a:r>
                      <a:endParaRPr kumimoji="1" lang="ja-JP" altLang="en-US" sz="1200" b="1" dirty="0">
                        <a:solidFill>
                          <a:schemeClr val="tx1"/>
                        </a:solidFill>
                      </a:endParaRP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vMerge="1">
                  <a:txBody>
                    <a:bodyPr/>
                    <a:lstStyle/>
                    <a:p>
                      <a:r>
                        <a:rPr kumimoji="1" lang="ja-JP" altLang="en-US" sz="1600" b="1" dirty="0"/>
                        <a:t>小規模実証（小実証）、</a:t>
                      </a:r>
                      <a:r>
                        <a:rPr kumimoji="1" lang="en-US" altLang="ja-JP" sz="1600" b="1" dirty="0"/>
                        <a:t>FS</a:t>
                      </a:r>
                      <a:r>
                        <a:rPr kumimoji="1" lang="ja-JP" altLang="en-US" sz="1600" b="1" dirty="0"/>
                        <a:t>実証（</a:t>
                      </a:r>
                      <a:r>
                        <a:rPr kumimoji="1" lang="en-US" altLang="ja-JP" sz="1600" b="1" dirty="0"/>
                        <a:t>FS</a:t>
                      </a:r>
                      <a:r>
                        <a:rPr kumimoji="1" lang="ja-JP" altLang="en-US" sz="1600" b="1" dirty="0"/>
                        <a:t>）</a:t>
                      </a:r>
                      <a:endParaRPr kumimoji="1" lang="en-US" altLang="ja-JP" sz="1600" b="1" dirty="0"/>
                    </a:p>
                    <a:p>
                      <a:r>
                        <a:rPr kumimoji="1" lang="ja-JP" altLang="en-US" sz="1600" b="1" dirty="0"/>
                        <a:t>マスタープラン策定（</a:t>
                      </a:r>
                      <a:r>
                        <a:rPr kumimoji="1" lang="en-US" altLang="ja-JP" sz="1600" b="1" dirty="0"/>
                        <a:t>MP</a:t>
                      </a:r>
                      <a:r>
                        <a:rPr kumimoji="1" lang="ja-JP" altLang="en-US" sz="1600" b="1" dirty="0"/>
                        <a:t>）の区分</a:t>
                      </a:r>
                      <a:endParaRPr kumimoji="1" lang="en-US" altLang="ja-JP" sz="16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a:p>
                    <a:p>
                      <a:endParaRPr kumimoji="1" lang="ja-JP" altLang="en-US" dirty="0"/>
                    </a:p>
                  </a:txBody>
                  <a:tcPr/>
                </a:tc>
                <a:tc vMerge="1">
                  <a:txBody>
                    <a:bodyPr/>
                    <a:lstStyle/>
                    <a:p>
                      <a:endParaRPr kumimoji="1" lang="ja-JP" altLang="en-US"/>
                    </a:p>
                  </a:txBody>
                  <a:tcPr/>
                </a:tc>
                <a:extLst>
                  <a:ext uri="{0D108BD9-81ED-4DB2-BD59-A6C34878D82A}">
                    <a16:rowId xmlns:a16="http://schemas.microsoft.com/office/drawing/2014/main" val="513404069"/>
                  </a:ext>
                </a:extLst>
              </a:tr>
            </a:tbl>
          </a:graphicData>
        </a:graphic>
      </p:graphicFrame>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extLst>
              <p:ext uri="{D42A27DB-BD31-4B8C-83A1-F6EECF244321}">
                <p14:modId xmlns:p14="http://schemas.microsoft.com/office/powerpoint/2010/main" val="2688981469"/>
              </p:ext>
            </p:extLst>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416046"/>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四角形: 角を丸くする 34">
            <a:extLst>
              <a:ext uri="{FF2B5EF4-FFF2-40B4-BE49-F238E27FC236}">
                <a16:creationId xmlns:a16="http://schemas.microsoft.com/office/drawing/2014/main" id="{8E3FFE76-7CBE-76FB-E11B-DBF7890F9BA8}"/>
              </a:ext>
            </a:extLst>
          </p:cNvPr>
          <p:cNvSpPr/>
          <p:nvPr/>
        </p:nvSpPr>
        <p:spPr bwMode="auto">
          <a:xfrm>
            <a:off x="557155" y="4306758"/>
            <a:ext cx="3528803"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本事業が我が国のイノベーション創出に裨益するポイント</a:t>
            </a:r>
            <a:endParaRPr kumimoji="0" lang="en-US" altLang="ja-JP" sz="1400" b="1" dirty="0">
              <a:latin typeface="Meiryo UI" panose="020B0604030504040204" pitchFamily="50" charset="-128"/>
              <a:ea typeface="Meiryo UI" panose="020B0604030504040204" pitchFamily="50" charset="-128"/>
            </a:endParaRPr>
          </a:p>
        </p:txBody>
      </p:sp>
      <p:sp>
        <p:nvSpPr>
          <p:cNvPr id="36" name="矢印: 右 35">
            <a:extLst>
              <a:ext uri="{FF2B5EF4-FFF2-40B4-BE49-F238E27FC236}">
                <a16:creationId xmlns:a16="http://schemas.microsoft.com/office/drawing/2014/main" id="{CC81A50B-89C7-669F-25E0-8174657FD614}"/>
              </a:ext>
            </a:extLst>
          </p:cNvPr>
          <p:cNvSpPr/>
          <p:nvPr/>
        </p:nvSpPr>
        <p:spPr bwMode="auto">
          <a:xfrm>
            <a:off x="4907801" y="4266189"/>
            <a:ext cx="481942" cy="389286"/>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53110B41-C032-4D7D-A361-9092A26BED02}"/>
              </a:ext>
            </a:extLst>
          </p:cNvPr>
          <p:cNvSpPr txBox="1"/>
          <p:nvPr/>
        </p:nvSpPr>
        <p:spPr>
          <a:xfrm>
            <a:off x="5585098" y="4637069"/>
            <a:ext cx="3537962" cy="600164"/>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・可能な限り定量的に（雇用○人増、○○億円の</a:t>
            </a:r>
            <a:r>
              <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R&amp;D</a:t>
            </a:r>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センター設立、日本からの輸出○○億円増等）</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テキスト ボックス 38">
            <a:extLst>
              <a:ext uri="{FF2B5EF4-FFF2-40B4-BE49-F238E27FC236}">
                <a16:creationId xmlns:a16="http://schemas.microsoft.com/office/drawing/2014/main" id="{7D866A34-09A9-D204-6E51-8B16E838E60E}"/>
              </a:ext>
            </a:extLst>
          </p:cNvPr>
          <p:cNvSpPr txBox="1"/>
          <p:nvPr/>
        </p:nvSpPr>
        <p:spPr>
          <a:xfrm>
            <a:off x="487542" y="4637069"/>
            <a:ext cx="5570869" cy="938719"/>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例）事業で得られるビッグデータを日本に還元、</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国際ルール・標準の日本標準の獲得、現地高度人材の呼び込み等</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（可能な限り定量的に・・・年間○○件のデータや実証例の獲得、創出等）</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latin typeface="Meiryo UI" panose="020B0604030504040204" pitchFamily="50" charset="-128"/>
                <a:ea typeface="Meiryo UI" panose="020B0604030504040204" pitchFamily="50" charset="-128"/>
              </a:rPr>
              <a:t>　　　</a:t>
            </a:r>
            <a:endParaRPr kumimoji="0" lang="en-US" altLang="ja-JP" sz="1100" dirty="0">
              <a:latin typeface="Meiryo UI" panose="020B0604030504040204" pitchFamily="50" charset="-128"/>
              <a:ea typeface="Meiryo UI" panose="020B0604030504040204" pitchFamily="50" charset="-128"/>
            </a:endParaRPr>
          </a:p>
          <a:p>
            <a:pPr algn="l"/>
            <a:r>
              <a:rPr kumimoji="0" lang="ja-JP" altLang="en-US" sz="1100" dirty="0">
                <a:latin typeface="Meiryo UI" panose="020B0604030504040204" pitchFamily="50" charset="-128"/>
                <a:ea typeface="Meiryo UI" panose="020B0604030504040204" pitchFamily="50" charset="-128"/>
              </a:rPr>
              <a:t>　　　</a:t>
            </a:r>
          </a:p>
        </p:txBody>
      </p:sp>
      <p:sp>
        <p:nvSpPr>
          <p:cNvPr id="40" name="四角形: 角を丸くする 39">
            <a:extLst>
              <a:ext uri="{FF2B5EF4-FFF2-40B4-BE49-F238E27FC236}">
                <a16:creationId xmlns:a16="http://schemas.microsoft.com/office/drawing/2014/main" id="{0C5CF20E-3C97-1D67-2D1A-F5D3822C7C98}"/>
              </a:ext>
            </a:extLst>
          </p:cNvPr>
          <p:cNvSpPr/>
          <p:nvPr/>
        </p:nvSpPr>
        <p:spPr bwMode="auto">
          <a:xfrm>
            <a:off x="375506" y="4296817"/>
            <a:ext cx="4282767" cy="299125"/>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本事業が我が国のイノベーション創出に裨益するポイント</a:t>
            </a:r>
            <a:endParaRPr kumimoji="0" lang="en-US" altLang="ja-JP" sz="1400" b="1" dirty="0">
              <a:latin typeface="Meiryo UI" panose="020B0604030504040204" pitchFamily="50" charset="-128"/>
              <a:ea typeface="Meiryo UI" panose="020B0604030504040204" pitchFamily="50" charset="-128"/>
            </a:endParaRPr>
          </a:p>
        </p:txBody>
      </p:sp>
      <p:sp>
        <p:nvSpPr>
          <p:cNvPr id="41" name="四角形: 角を丸くする 40">
            <a:extLst>
              <a:ext uri="{FF2B5EF4-FFF2-40B4-BE49-F238E27FC236}">
                <a16:creationId xmlns:a16="http://schemas.microsoft.com/office/drawing/2014/main" id="{91683667-D227-E94C-7B1F-AEE2422F26C0}"/>
              </a:ext>
            </a:extLst>
          </p:cNvPr>
          <p:cNvSpPr/>
          <p:nvPr/>
        </p:nvSpPr>
        <p:spPr bwMode="auto">
          <a:xfrm>
            <a:off x="5660507" y="4304531"/>
            <a:ext cx="3528803" cy="294367"/>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結果生み出される国内雇用・投資効果等</a:t>
            </a:r>
            <a:endParaRPr kumimoji="0" lang="en-US" altLang="ja-JP" sz="14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FD57BA3C-3609-426F-050C-7CC573D611C9}"/>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令和５年度補正グローバルサウス未来志向型共創等事業費補助金（我が国企業によるインフラ海外展開促進調査：二次公募）</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四角形: 角を丸くする 9">
            <a:extLst>
              <a:ext uri="{FF2B5EF4-FFF2-40B4-BE49-F238E27FC236}">
                <a16:creationId xmlns:a16="http://schemas.microsoft.com/office/drawing/2014/main" id="{3A80AB7F-0F0D-F0F9-25F3-4FF7E2EF42B2}"/>
              </a:ext>
            </a:extLst>
          </p:cNvPr>
          <p:cNvSpPr/>
          <p:nvPr/>
        </p:nvSpPr>
        <p:spPr bwMode="auto">
          <a:xfrm>
            <a:off x="8128221" y="43852"/>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a:extLst>
              <a:ext uri="{FF2B5EF4-FFF2-40B4-BE49-F238E27FC236}">
                <a16:creationId xmlns:a16="http://schemas.microsoft.com/office/drawing/2014/main" id="{C871D348-D289-E201-01A0-7AD47B3C4AA6}"/>
              </a:ext>
            </a:extLst>
          </p:cNvPr>
          <p:cNvSpPr/>
          <p:nvPr/>
        </p:nvSpPr>
        <p:spPr>
          <a:xfrm rot="21008454">
            <a:off x="806558" y="2224527"/>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類型１に最も当てはまる場合は、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3356486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2</a:t>
            </a:fld>
            <a:endParaRPr kumimoji="1" lang="ja-JP" altLang="en-US" sz="1100" dirty="0"/>
          </a:p>
        </p:txBody>
      </p:sp>
      <p:graphicFrame>
        <p:nvGraphicFramePr>
          <p:cNvPr id="12" name="表 12">
            <a:extLst>
              <a:ext uri="{FF2B5EF4-FFF2-40B4-BE49-F238E27FC236}">
                <a16:creationId xmlns:a16="http://schemas.microsoft.com/office/drawing/2014/main" id="{3ABAD51A-35EB-3879-C6D9-3FB3BC7F08D7}"/>
              </a:ext>
            </a:extLst>
          </p:cNvPr>
          <p:cNvGraphicFramePr>
            <a:graphicFrameLocks noGrp="1"/>
          </p:cNvGraphicFramePr>
          <p:nvPr>
            <p:extLst>
              <p:ext uri="{D42A27DB-BD31-4B8C-83A1-F6EECF244321}">
                <p14:modId xmlns:p14="http://schemas.microsoft.com/office/powerpoint/2010/main" val="2321463203"/>
              </p:ext>
            </p:extLst>
          </p:nvPr>
        </p:nvGraphicFramePr>
        <p:xfrm>
          <a:off x="270548" y="345639"/>
          <a:ext cx="9308447" cy="115460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99744">
                  <a:extLst>
                    <a:ext uri="{9D8B030D-6E8A-4147-A177-3AD203B41FA5}">
                      <a16:colId xmlns:a16="http://schemas.microsoft.com/office/drawing/2014/main" val="1745638244"/>
                    </a:ext>
                  </a:extLst>
                </a:gridCol>
                <a:gridCol w="2841663">
                  <a:extLst>
                    <a:ext uri="{9D8B030D-6E8A-4147-A177-3AD203B41FA5}">
                      <a16:colId xmlns:a16="http://schemas.microsoft.com/office/drawing/2014/main" val="818869120"/>
                    </a:ext>
                  </a:extLst>
                </a:gridCol>
              </a:tblGrid>
              <a:tr h="423080">
                <a:tc>
                  <a:txBody>
                    <a:bodyPr/>
                    <a:lstStyle/>
                    <a:p>
                      <a:r>
                        <a:rPr kumimoji="1" lang="ja-JP" altLang="en-US" sz="16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600" b="1" dirty="0"/>
                        <a:t>事業類型</a:t>
                      </a:r>
                      <a:endParaRPr kumimoji="1" lang="en-US" altLang="ja-JP" sz="1600" b="1" dirty="0"/>
                    </a:p>
                  </a:txBody>
                  <a:tcPr/>
                </a:tc>
                <a:tc>
                  <a:txBody>
                    <a:bodyPr/>
                    <a:lstStyle/>
                    <a:p>
                      <a:r>
                        <a:rPr kumimoji="1" lang="ja-JP" altLang="en-US" sz="1100" b="1" dirty="0">
                          <a:solidFill>
                            <a:schemeClr val="tx1"/>
                          </a:solidFill>
                        </a:rPr>
                        <a:t>類型１</a:t>
                      </a:r>
                      <a:r>
                        <a:rPr kumimoji="1" lang="ja-JP" altLang="en-US" sz="1100" b="1" dirty="0"/>
                        <a:t>・</a:t>
                      </a:r>
                      <a:r>
                        <a:rPr kumimoji="1" lang="ja-JP" altLang="en-US" sz="1100" b="1" dirty="0">
                          <a:solidFill>
                            <a:srgbClr val="C00000"/>
                          </a:solidFill>
                        </a:rPr>
                        <a:t>類型２</a:t>
                      </a:r>
                      <a:r>
                        <a:rPr kumimoji="1" lang="ja-JP" altLang="en-US" sz="1100" b="1" dirty="0"/>
                        <a:t>・類型３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6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rowSpan="2">
                  <a:txBody>
                    <a:bodyPr/>
                    <a:lstStyle/>
                    <a:p>
                      <a:r>
                        <a:rPr kumimoji="1" lang="ja-JP" altLang="en-US" sz="1600" b="1" dirty="0">
                          <a:solidFill>
                            <a:schemeClr val="tx1"/>
                          </a:solidFill>
                        </a:rPr>
                        <a:t>事業形態</a:t>
                      </a:r>
                      <a:endParaRPr kumimoji="1" lang="en-US" altLang="ja-JP" sz="1600" b="1" dirty="0">
                        <a:solidFill>
                          <a:schemeClr val="tx1"/>
                        </a:solidFill>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FS</a:t>
                      </a:r>
                      <a:r>
                        <a:rPr kumimoji="1" lang="ja-JP" altLang="en-US" sz="1400" b="1" dirty="0"/>
                        <a:t>　</a:t>
                      </a:r>
                      <a:r>
                        <a:rPr kumimoji="1" lang="en-US" altLang="ja-JP" sz="1400" b="1" dirty="0"/>
                        <a:t>or </a:t>
                      </a:r>
                      <a:r>
                        <a:rPr kumimoji="1" lang="ja-JP" altLang="en-US" sz="1400" b="1" dirty="0"/>
                        <a:t>　小規模実証</a:t>
                      </a:r>
                      <a:endParaRPr kumimoji="1" lang="en-US" altLang="ja-JP" sz="1400" b="1"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該当する事業形態を記載してください。</a:t>
                      </a:r>
                      <a:endParaRPr kumimoji="1" lang="ja-JP" altLang="en-US" sz="1200" b="1" dirty="0">
                        <a:solidFill>
                          <a:schemeClr val="tx1"/>
                        </a:solidFill>
                      </a:endParaRP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vMerge="1">
                  <a:txBody>
                    <a:bodyPr/>
                    <a:lstStyle/>
                    <a:p>
                      <a:r>
                        <a:rPr kumimoji="1" lang="ja-JP" altLang="en-US" sz="1600" b="1" dirty="0"/>
                        <a:t>小規模実証（小実証）、</a:t>
                      </a:r>
                      <a:r>
                        <a:rPr kumimoji="1" lang="en-US" altLang="ja-JP" sz="1600" b="1" dirty="0"/>
                        <a:t>FS</a:t>
                      </a:r>
                      <a:r>
                        <a:rPr kumimoji="1" lang="ja-JP" altLang="en-US" sz="1600" b="1" dirty="0"/>
                        <a:t>実証（</a:t>
                      </a:r>
                      <a:r>
                        <a:rPr kumimoji="1" lang="en-US" altLang="ja-JP" sz="1600" b="1" dirty="0"/>
                        <a:t>FS</a:t>
                      </a:r>
                      <a:r>
                        <a:rPr kumimoji="1" lang="ja-JP" altLang="en-US" sz="1600" b="1" dirty="0"/>
                        <a:t>）</a:t>
                      </a:r>
                      <a:endParaRPr kumimoji="1" lang="en-US" altLang="ja-JP" sz="1600" b="1" dirty="0"/>
                    </a:p>
                    <a:p>
                      <a:r>
                        <a:rPr kumimoji="1" lang="ja-JP" altLang="en-US" sz="1600" b="1" dirty="0"/>
                        <a:t>マスタープラン策定（</a:t>
                      </a:r>
                      <a:r>
                        <a:rPr kumimoji="1" lang="en-US" altLang="ja-JP" sz="1600" b="1" dirty="0"/>
                        <a:t>MP</a:t>
                      </a:r>
                      <a:r>
                        <a:rPr kumimoji="1" lang="ja-JP" altLang="en-US" sz="1600" b="1" dirty="0"/>
                        <a:t>）の区分</a:t>
                      </a:r>
                      <a:endParaRPr kumimoji="1" lang="en-US" altLang="ja-JP" sz="16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a:p>
                    <a:p>
                      <a:endParaRPr kumimoji="1" lang="ja-JP" altLang="en-US" dirty="0"/>
                    </a:p>
                  </a:txBody>
                  <a:tcPr/>
                </a:tc>
                <a:tc vMerge="1">
                  <a:txBody>
                    <a:bodyPr/>
                    <a:lstStyle/>
                    <a:p>
                      <a:endParaRPr kumimoji="1" lang="ja-JP" altLang="en-US"/>
                    </a:p>
                  </a:txBody>
                  <a:tcPr/>
                </a:tc>
                <a:extLst>
                  <a:ext uri="{0D108BD9-81ED-4DB2-BD59-A6C34878D82A}">
                    <a16:rowId xmlns:a16="http://schemas.microsoft.com/office/drawing/2014/main" val="513404069"/>
                  </a:ext>
                </a:extLst>
              </a:tr>
            </a:tbl>
          </a:graphicData>
        </a:graphic>
      </p:graphicFrame>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416046"/>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FD57BA3C-3609-426F-050C-7CC573D611C9}"/>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令和５年度補正グローバルサウス未来志向型共創等事業費補助金（我が国企業によるインフラ海外展開促進調査：二次公募）</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四角形: 角を丸くする 9">
            <a:extLst>
              <a:ext uri="{FF2B5EF4-FFF2-40B4-BE49-F238E27FC236}">
                <a16:creationId xmlns:a16="http://schemas.microsoft.com/office/drawing/2014/main" id="{3A80AB7F-0F0D-F0F9-25F3-4FF7E2EF42B2}"/>
              </a:ext>
            </a:extLst>
          </p:cNvPr>
          <p:cNvSpPr/>
          <p:nvPr/>
        </p:nvSpPr>
        <p:spPr bwMode="auto">
          <a:xfrm>
            <a:off x="8158967" y="36317"/>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類型２</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四角形: 角を丸くする 2">
            <a:extLst>
              <a:ext uri="{FF2B5EF4-FFF2-40B4-BE49-F238E27FC236}">
                <a16:creationId xmlns:a16="http://schemas.microsoft.com/office/drawing/2014/main" id="{65277084-B3DA-B366-71A6-3850A60B1D61}"/>
              </a:ext>
            </a:extLst>
          </p:cNvPr>
          <p:cNvSpPr/>
          <p:nvPr/>
        </p:nvSpPr>
        <p:spPr bwMode="auto">
          <a:xfrm>
            <a:off x="529545" y="4284947"/>
            <a:ext cx="4217972"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本事業が我が国のイノベーション創出に裨益するポイント</a:t>
            </a:r>
            <a:endParaRPr kumimoji="0" lang="en-US" altLang="ja-JP" sz="1400" b="1"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BD666A2B-1037-9DA1-0967-DEAD8DAB3AF5}"/>
              </a:ext>
            </a:extLst>
          </p:cNvPr>
          <p:cNvSpPr txBox="1"/>
          <p:nvPr/>
        </p:nvSpPr>
        <p:spPr>
          <a:xfrm>
            <a:off x="531726" y="4599567"/>
            <a:ext cx="6649672" cy="600164"/>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例）可能な限り定量的に。タービンの輸出や日本からの遠隔メンテナンスサービス契約の締結により○○億円の輸出効果及び日本で○○人の雇用増加効果　</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p>
        </p:txBody>
      </p:sp>
      <p:sp>
        <p:nvSpPr>
          <p:cNvPr id="13" name="四角形: 角を丸くする 12">
            <a:extLst>
              <a:ext uri="{FF2B5EF4-FFF2-40B4-BE49-F238E27FC236}">
                <a16:creationId xmlns:a16="http://schemas.microsoft.com/office/drawing/2014/main" id="{1A3FE030-F2F0-30DB-02FA-274D3D98AA32}"/>
              </a:ext>
            </a:extLst>
          </p:cNvPr>
          <p:cNvSpPr/>
          <p:nvPr/>
        </p:nvSpPr>
        <p:spPr bwMode="auto">
          <a:xfrm>
            <a:off x="531726" y="4284360"/>
            <a:ext cx="4217972"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本事業の我が国輸出（モノ・サービス）への裨益効果</a:t>
            </a:r>
            <a:endParaRPr kumimoji="0" lang="en-US" altLang="ja-JP" sz="1400" b="1" dirty="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D50B12A-D729-1AC2-85A1-0A02C495AB1C}"/>
              </a:ext>
            </a:extLst>
          </p:cNvPr>
          <p:cNvSpPr/>
          <p:nvPr/>
        </p:nvSpPr>
        <p:spPr>
          <a:xfrm rot="21008454">
            <a:off x="806558" y="2224527"/>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類型２に最も当てはまる場合は、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038686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3</a:t>
            </a:fld>
            <a:endParaRPr kumimoji="1" lang="ja-JP" altLang="en-US" sz="1100" dirty="0"/>
          </a:p>
        </p:txBody>
      </p:sp>
      <p:graphicFrame>
        <p:nvGraphicFramePr>
          <p:cNvPr id="12" name="表 12">
            <a:extLst>
              <a:ext uri="{FF2B5EF4-FFF2-40B4-BE49-F238E27FC236}">
                <a16:creationId xmlns:a16="http://schemas.microsoft.com/office/drawing/2014/main" id="{3ABAD51A-35EB-3879-C6D9-3FB3BC7F08D7}"/>
              </a:ext>
            </a:extLst>
          </p:cNvPr>
          <p:cNvGraphicFramePr>
            <a:graphicFrameLocks noGrp="1"/>
          </p:cNvGraphicFramePr>
          <p:nvPr>
            <p:extLst>
              <p:ext uri="{D42A27DB-BD31-4B8C-83A1-F6EECF244321}">
                <p14:modId xmlns:p14="http://schemas.microsoft.com/office/powerpoint/2010/main" val="3916197882"/>
              </p:ext>
            </p:extLst>
          </p:nvPr>
        </p:nvGraphicFramePr>
        <p:xfrm>
          <a:off x="270548" y="345639"/>
          <a:ext cx="9308447" cy="115460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99744">
                  <a:extLst>
                    <a:ext uri="{9D8B030D-6E8A-4147-A177-3AD203B41FA5}">
                      <a16:colId xmlns:a16="http://schemas.microsoft.com/office/drawing/2014/main" val="1745638244"/>
                    </a:ext>
                  </a:extLst>
                </a:gridCol>
                <a:gridCol w="2841663">
                  <a:extLst>
                    <a:ext uri="{9D8B030D-6E8A-4147-A177-3AD203B41FA5}">
                      <a16:colId xmlns:a16="http://schemas.microsoft.com/office/drawing/2014/main" val="818869120"/>
                    </a:ext>
                  </a:extLst>
                </a:gridCol>
              </a:tblGrid>
              <a:tr h="423080">
                <a:tc>
                  <a:txBody>
                    <a:bodyPr/>
                    <a:lstStyle/>
                    <a:p>
                      <a:r>
                        <a:rPr kumimoji="1" lang="ja-JP" altLang="en-US" sz="16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600" b="1" dirty="0"/>
                        <a:t>事業類型</a:t>
                      </a:r>
                      <a:endParaRPr kumimoji="1" lang="en-US" altLang="ja-JP" sz="1600" b="1" dirty="0"/>
                    </a:p>
                  </a:txBody>
                  <a:tcPr/>
                </a:tc>
                <a:tc>
                  <a:txBody>
                    <a:bodyPr/>
                    <a:lstStyle/>
                    <a:p>
                      <a:r>
                        <a:rPr kumimoji="1" lang="ja-JP" altLang="en-US" sz="1100" b="1" dirty="0">
                          <a:solidFill>
                            <a:schemeClr val="tx1"/>
                          </a:solidFill>
                        </a:rPr>
                        <a:t>類型１</a:t>
                      </a:r>
                      <a:r>
                        <a:rPr kumimoji="1" lang="ja-JP" altLang="en-US" sz="1100" b="1" dirty="0"/>
                        <a:t>・</a:t>
                      </a:r>
                      <a:r>
                        <a:rPr kumimoji="1" lang="ja-JP" altLang="en-US" sz="1100" b="1" dirty="0">
                          <a:solidFill>
                            <a:schemeClr val="tx1"/>
                          </a:solidFill>
                        </a:rPr>
                        <a:t>類型２</a:t>
                      </a:r>
                      <a:r>
                        <a:rPr kumimoji="1" lang="ja-JP" altLang="en-US" sz="1100" b="1" dirty="0"/>
                        <a:t>・</a:t>
                      </a:r>
                      <a:r>
                        <a:rPr kumimoji="1" lang="ja-JP" altLang="en-US" sz="1100" b="1" dirty="0">
                          <a:solidFill>
                            <a:srgbClr val="C00000"/>
                          </a:solidFill>
                        </a:rPr>
                        <a:t>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6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rowSpan="2">
                  <a:txBody>
                    <a:bodyPr/>
                    <a:lstStyle/>
                    <a:p>
                      <a:r>
                        <a:rPr kumimoji="1" lang="ja-JP" altLang="en-US" sz="1600" b="1" dirty="0">
                          <a:solidFill>
                            <a:schemeClr val="tx1"/>
                          </a:solidFill>
                        </a:rPr>
                        <a:t>事業形態</a:t>
                      </a:r>
                      <a:endParaRPr kumimoji="1" lang="en-US" altLang="ja-JP" sz="1600" b="1" dirty="0">
                        <a:solidFill>
                          <a:schemeClr val="tx1"/>
                        </a:solidFill>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FS</a:t>
                      </a:r>
                      <a:r>
                        <a:rPr kumimoji="1" lang="ja-JP" altLang="en-US" sz="1400" b="1" dirty="0"/>
                        <a:t>　</a:t>
                      </a:r>
                      <a:r>
                        <a:rPr kumimoji="1" lang="en-US" altLang="ja-JP" sz="1400" b="1" dirty="0"/>
                        <a:t>or </a:t>
                      </a:r>
                      <a:r>
                        <a:rPr kumimoji="1" lang="ja-JP" altLang="en-US" sz="1400" b="1" dirty="0"/>
                        <a:t>　小規模実証</a:t>
                      </a:r>
                      <a:endParaRPr kumimoji="1" lang="en-US" altLang="ja-JP" sz="1400" b="1"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該当する事業形態を記載してください。</a:t>
                      </a:r>
                      <a:endParaRPr kumimoji="1" lang="ja-JP" altLang="en-US" sz="1200" b="1" dirty="0">
                        <a:solidFill>
                          <a:schemeClr val="tx1"/>
                        </a:solidFill>
                      </a:endParaRP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vMerge="1">
                  <a:txBody>
                    <a:bodyPr/>
                    <a:lstStyle/>
                    <a:p>
                      <a:r>
                        <a:rPr kumimoji="1" lang="ja-JP" altLang="en-US" sz="1600" b="1" dirty="0"/>
                        <a:t>小規模実証（小実証）、</a:t>
                      </a:r>
                      <a:r>
                        <a:rPr kumimoji="1" lang="en-US" altLang="ja-JP" sz="1600" b="1" dirty="0"/>
                        <a:t>FS</a:t>
                      </a:r>
                      <a:r>
                        <a:rPr kumimoji="1" lang="ja-JP" altLang="en-US" sz="1600" b="1" dirty="0"/>
                        <a:t>実証（</a:t>
                      </a:r>
                      <a:r>
                        <a:rPr kumimoji="1" lang="en-US" altLang="ja-JP" sz="1600" b="1" dirty="0"/>
                        <a:t>FS</a:t>
                      </a:r>
                      <a:r>
                        <a:rPr kumimoji="1" lang="ja-JP" altLang="en-US" sz="1600" b="1" dirty="0"/>
                        <a:t>）</a:t>
                      </a:r>
                      <a:endParaRPr kumimoji="1" lang="en-US" altLang="ja-JP" sz="1600" b="1" dirty="0"/>
                    </a:p>
                    <a:p>
                      <a:r>
                        <a:rPr kumimoji="1" lang="ja-JP" altLang="en-US" sz="1600" b="1" dirty="0"/>
                        <a:t>マスタープラン策定（</a:t>
                      </a:r>
                      <a:r>
                        <a:rPr kumimoji="1" lang="en-US" altLang="ja-JP" sz="1600" b="1" dirty="0"/>
                        <a:t>MP</a:t>
                      </a:r>
                      <a:r>
                        <a:rPr kumimoji="1" lang="ja-JP" altLang="en-US" sz="1600" b="1" dirty="0"/>
                        <a:t>）の区分</a:t>
                      </a:r>
                      <a:endParaRPr kumimoji="1" lang="en-US" altLang="ja-JP" sz="16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a:p>
                    <a:p>
                      <a:endParaRPr kumimoji="1" lang="ja-JP" altLang="en-US" dirty="0"/>
                    </a:p>
                  </a:txBody>
                  <a:tcPr/>
                </a:tc>
                <a:tc vMerge="1">
                  <a:txBody>
                    <a:bodyPr/>
                    <a:lstStyle/>
                    <a:p>
                      <a:endParaRPr kumimoji="1" lang="ja-JP" altLang="en-US"/>
                    </a:p>
                  </a:txBody>
                  <a:tcPr/>
                </a:tc>
                <a:extLst>
                  <a:ext uri="{0D108BD9-81ED-4DB2-BD59-A6C34878D82A}">
                    <a16:rowId xmlns:a16="http://schemas.microsoft.com/office/drawing/2014/main" val="513404069"/>
                  </a:ext>
                </a:extLst>
              </a:tr>
            </a:tbl>
          </a:graphicData>
        </a:graphic>
      </p:graphicFrame>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385268"/>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u="sng"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u="sng"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単に生産ラインを別国で増強、ではなくデジタル技術等の活用で生産性向上にもつながるストーリーをなるべく入れてください</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FD57BA3C-3609-426F-050C-7CC573D611C9}"/>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令和５年度補正グローバルサウス未来志向型共創等事業費補助金（我が国企業によるインフラ海外展開促進調査：二次公募）</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四角形: 角を丸くする 9">
            <a:extLst>
              <a:ext uri="{FF2B5EF4-FFF2-40B4-BE49-F238E27FC236}">
                <a16:creationId xmlns:a16="http://schemas.microsoft.com/office/drawing/2014/main" id="{3A80AB7F-0F0D-F0F9-25F3-4FF7E2EF42B2}"/>
              </a:ext>
            </a:extLst>
          </p:cNvPr>
          <p:cNvSpPr/>
          <p:nvPr/>
        </p:nvSpPr>
        <p:spPr bwMode="auto">
          <a:xfrm>
            <a:off x="8158967" y="36317"/>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類型３</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矢印: 右 13">
            <a:extLst>
              <a:ext uri="{FF2B5EF4-FFF2-40B4-BE49-F238E27FC236}">
                <a16:creationId xmlns:a16="http://schemas.microsoft.com/office/drawing/2014/main" id="{3FFD6EA8-0C03-C866-5888-44091BC27945}"/>
              </a:ext>
            </a:extLst>
          </p:cNvPr>
          <p:cNvSpPr/>
          <p:nvPr/>
        </p:nvSpPr>
        <p:spPr bwMode="auto">
          <a:xfrm>
            <a:off x="4434552" y="4230586"/>
            <a:ext cx="576064" cy="389286"/>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10219AC9-C07E-F779-04FA-0A2A735A4E28}"/>
              </a:ext>
            </a:extLst>
          </p:cNvPr>
          <p:cNvSpPr txBox="1"/>
          <p:nvPr/>
        </p:nvSpPr>
        <p:spPr>
          <a:xfrm>
            <a:off x="5213872" y="4618851"/>
            <a:ext cx="4168074" cy="784830"/>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・可能な限り定量的に（日本への部素材供給力の向上により、関連工場を国内に○○億円投資、国内での雇用○人増、日本からの輸出○○億円増、エネルギー供給の多元化等）</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2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四角形: 角を丸くする 24">
            <a:extLst>
              <a:ext uri="{FF2B5EF4-FFF2-40B4-BE49-F238E27FC236}">
                <a16:creationId xmlns:a16="http://schemas.microsoft.com/office/drawing/2014/main" id="{45458BDB-4F46-85A5-B941-4AAF7AE6E4CC}"/>
              </a:ext>
            </a:extLst>
          </p:cNvPr>
          <p:cNvSpPr/>
          <p:nvPr/>
        </p:nvSpPr>
        <p:spPr bwMode="auto">
          <a:xfrm>
            <a:off x="450285" y="4267353"/>
            <a:ext cx="3566611"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ctr"/>
            <a:r>
              <a:rPr kumimoji="0" lang="ja-JP" altLang="en-US" sz="1400" b="1" dirty="0">
                <a:latin typeface="Meiryo UI" panose="020B0604030504040204" pitchFamily="50" charset="-128"/>
                <a:ea typeface="Meiryo UI" panose="020B0604030504040204" pitchFamily="50" charset="-128"/>
              </a:rPr>
              <a:t>対象とする商材の特定国依存度の変化</a:t>
            </a:r>
            <a:endParaRPr kumimoji="0" lang="en-US" altLang="ja-JP" sz="1400" b="1" dirty="0">
              <a:latin typeface="Meiryo UI" panose="020B0604030504040204" pitchFamily="50" charset="-128"/>
              <a:ea typeface="Meiryo UI" panose="020B0604030504040204" pitchFamily="50" charset="-128"/>
            </a:endParaRPr>
          </a:p>
        </p:txBody>
      </p:sp>
      <p:sp>
        <p:nvSpPr>
          <p:cNvPr id="27" name="四角形: 角を丸くする 26">
            <a:extLst>
              <a:ext uri="{FF2B5EF4-FFF2-40B4-BE49-F238E27FC236}">
                <a16:creationId xmlns:a16="http://schemas.microsoft.com/office/drawing/2014/main" id="{E46E9F4D-9DC7-93D5-9D5C-C2ED25189157}"/>
              </a:ext>
            </a:extLst>
          </p:cNvPr>
          <p:cNvSpPr/>
          <p:nvPr/>
        </p:nvSpPr>
        <p:spPr bwMode="auto">
          <a:xfrm>
            <a:off x="5220967" y="4267352"/>
            <a:ext cx="4217972" cy="294367"/>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結果生じる日本の生産拠点としての魅力度向上効果等</a:t>
            </a:r>
            <a:endParaRPr kumimoji="0" lang="en-US" altLang="ja-JP" sz="1400" b="1"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A298C1F5-9ECC-CFCE-4795-CDD9128E520F}"/>
              </a:ext>
            </a:extLst>
          </p:cNvPr>
          <p:cNvSpPr txBox="1"/>
          <p:nvPr/>
        </p:nvSpPr>
        <p:spPr>
          <a:xfrm>
            <a:off x="495972" y="4574404"/>
            <a:ext cx="4966282" cy="769441"/>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例）国内流通量の○％が現状○○国で製造されているが、</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本事業を通じて○％に依存度が低減</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p>
        </p:txBody>
      </p:sp>
      <p:sp>
        <p:nvSpPr>
          <p:cNvPr id="29" name="正方形/長方形 28">
            <a:extLst>
              <a:ext uri="{FF2B5EF4-FFF2-40B4-BE49-F238E27FC236}">
                <a16:creationId xmlns:a16="http://schemas.microsoft.com/office/drawing/2014/main" id="{1C506299-9195-805D-8239-FC9216B61B98}"/>
              </a:ext>
            </a:extLst>
          </p:cNvPr>
          <p:cNvSpPr/>
          <p:nvPr/>
        </p:nvSpPr>
        <p:spPr>
          <a:xfrm rot="21008454">
            <a:off x="806558" y="2224527"/>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類型３に最も当てはまる場合は、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1506022566"/>
      </p:ext>
    </p:extLst>
  </p:cSld>
  <p:clrMapOvr>
    <a:masterClrMapping/>
  </p:clrMapOvr>
</p:sld>
</file>

<file path=ppt/theme/theme1.xml><?xml version="1.0" encoding="utf-8"?>
<a:theme xmlns:a="http://schemas.openxmlformats.org/drawingml/2006/main" name="【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B7D664C5-CCAF-421C-963D-506CF0AB2DB4}" vid="{F6C70EF9-1A84-446C-8597-70017663E58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1621</TotalTime>
  <Words>1519</Words>
  <Application>Microsoft Office PowerPoint</Application>
  <PresentationFormat>A4 210 x 297 mm</PresentationFormat>
  <Paragraphs>155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Meiryo UI</vt:lpstr>
      <vt:lpstr>ＭＳ Ｐゴシック</vt:lpstr>
      <vt:lpstr>メイリオ</vt:lpstr>
      <vt:lpstr>Arial</vt:lpstr>
      <vt:lpstr>Calibri</vt:lpstr>
      <vt:lpstr>Wingdings</vt:lpstr>
      <vt:lpstr>【機○・記載例なし】</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revision>2</cp:revision>
  <cp:lastPrinted>2023-09-20T09:44:17Z</cp:lastPrinted>
  <dcterms:created xsi:type="dcterms:W3CDTF">2023-09-20T05:37:55Z</dcterms:created>
  <dcterms:modified xsi:type="dcterms:W3CDTF">2024-08-23T04:40:10Z</dcterms:modified>
</cp:coreProperties>
</file>